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70" r:id="rId8"/>
    <p:sldId id="264" r:id="rId9"/>
    <p:sldId id="262" r:id="rId10"/>
    <p:sldId id="263" r:id="rId11"/>
    <p:sldId id="265" r:id="rId12"/>
    <p:sldId id="266" r:id="rId13"/>
    <p:sldId id="267" r:id="rId14"/>
    <p:sldId id="268" r:id="rId15"/>
    <p:sldId id="269" r:id="rId16"/>
    <p:sldId id="271" r:id="rId17"/>
    <p:sldId id="272" r:id="rId18"/>
    <p:sldId id="274"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0D98AF-D375-48FD-B7E8-F8EFF856ABA8}" type="datetimeFigureOut">
              <a:rPr lang="ro-RO" smtClean="0"/>
              <a:t>13.06.2023</a:t>
            </a:fld>
            <a:endParaRPr lang="ro-RO"/>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D2090-C655-458D-96E1-E3241CCD8482}" type="slidenum">
              <a:rPr lang="ro-RO" smtClean="0"/>
              <a:t>‹#›</a:t>
            </a:fld>
            <a:endParaRPr lang="ro-RO"/>
          </a:p>
        </p:txBody>
      </p:sp>
    </p:spTree>
    <p:extLst>
      <p:ext uri="{BB962C8B-B14F-4D97-AF65-F5344CB8AC3E}">
        <p14:creationId xmlns:p14="http://schemas.microsoft.com/office/powerpoint/2010/main" val="4051043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11CD2090-C655-458D-96E1-E3241CCD8482}" type="slidenum">
              <a:rPr lang="ro-RO" smtClean="0"/>
              <a:t>12</a:t>
            </a:fld>
            <a:endParaRPr lang="ro-RO"/>
          </a:p>
        </p:txBody>
      </p:sp>
    </p:spTree>
    <p:extLst>
      <p:ext uri="{BB962C8B-B14F-4D97-AF65-F5344CB8AC3E}">
        <p14:creationId xmlns:p14="http://schemas.microsoft.com/office/powerpoint/2010/main" val="3805802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FF3F1-4005-4346-B486-3CB84A7558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39EA8D-C067-450E-82C9-61CDEBE2C4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F1C4D3-B578-474E-AB54-895EFDC6F3D2}"/>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5" name="Footer Placeholder 4">
            <a:extLst>
              <a:ext uri="{FF2B5EF4-FFF2-40B4-BE49-F238E27FC236}">
                <a16:creationId xmlns:a16="http://schemas.microsoft.com/office/drawing/2014/main" id="{22F89063-AA30-4E48-81E9-4C105B9944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F5A86F-5784-4C7E-A29A-8091C4AC1DF0}"/>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37411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AF1D9-C38E-4B0A-91DD-C013D39652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2A9FB5-3CDB-4C6F-9C6E-762F705A95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ACC6CC-5042-4EC9-9808-603297ED77FE}"/>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5" name="Footer Placeholder 4">
            <a:extLst>
              <a:ext uri="{FF2B5EF4-FFF2-40B4-BE49-F238E27FC236}">
                <a16:creationId xmlns:a16="http://schemas.microsoft.com/office/drawing/2014/main" id="{9644D7E8-03BF-4C09-87E0-0C21AD0AD5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9A58F1-0451-4C18-ABB8-A66273A622F2}"/>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98360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685DBC-B935-4D8B-A28D-2745F52DFD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0B14-FC01-4CA6-82B3-EA52E2C60B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E63B0A-DB57-4CB1-A307-1386CD4C30FD}"/>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5" name="Footer Placeholder 4">
            <a:extLst>
              <a:ext uri="{FF2B5EF4-FFF2-40B4-BE49-F238E27FC236}">
                <a16:creationId xmlns:a16="http://schemas.microsoft.com/office/drawing/2014/main" id="{0A0ACFCF-7C75-4757-B9D8-089DE75929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A487C-24C7-476A-8F36-903FA3143DFA}"/>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64231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E9E4-0475-4C31-B8DB-ED1B1608B8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E0EF03-0194-4F7A-81C3-9E7886BF5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D3383E-81C2-4518-8C98-D775E10B9D90}"/>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5" name="Footer Placeholder 4">
            <a:extLst>
              <a:ext uri="{FF2B5EF4-FFF2-40B4-BE49-F238E27FC236}">
                <a16:creationId xmlns:a16="http://schemas.microsoft.com/office/drawing/2014/main" id="{28662161-D4BF-4909-A0CF-46AAC68D3C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2C5A13-CA35-4DF1-9F7E-24A0CB6241A3}"/>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103117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18CD-BF0C-42BF-AD0F-5AA365A0F1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A516C0-6D17-486C-B738-006E1B1FA9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277AD3-9232-4E65-9E4C-DD75276B9862}"/>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5" name="Footer Placeholder 4">
            <a:extLst>
              <a:ext uri="{FF2B5EF4-FFF2-40B4-BE49-F238E27FC236}">
                <a16:creationId xmlns:a16="http://schemas.microsoft.com/office/drawing/2014/main" id="{101F6D15-B6DA-44DC-B5E9-D1E18FB43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9303EF-3717-4D20-9F66-EA0A90234117}"/>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2662374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B84D1-B79E-4500-9FF0-4B252332A3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58FA9E-E5B4-41DC-AC12-BF62791087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B97B11-2253-4BE7-833F-3372A20956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40681B-C0D2-401F-9C43-BEB173B90488}"/>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6" name="Footer Placeholder 5">
            <a:extLst>
              <a:ext uri="{FF2B5EF4-FFF2-40B4-BE49-F238E27FC236}">
                <a16:creationId xmlns:a16="http://schemas.microsoft.com/office/drawing/2014/main" id="{9EC1885B-EF04-490D-A646-EE264A3FC2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40DE98-97BC-4741-A8B8-3E0B55FA94F3}"/>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271871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9A18A-E4A5-4E51-97BA-D6D83DDCC1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499CA6-5BE2-4F82-9A84-6DD5A3FEA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C144C4-B0BF-43A9-8B5B-3B126C04B0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C152E76-F597-4BCC-A86C-466B80221A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F50AF6-54BA-4253-97E0-59DD939D4B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908DEE-7CAE-49E5-B4ED-080DA8FD3BDC}"/>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8" name="Footer Placeholder 7">
            <a:extLst>
              <a:ext uri="{FF2B5EF4-FFF2-40B4-BE49-F238E27FC236}">
                <a16:creationId xmlns:a16="http://schemas.microsoft.com/office/drawing/2014/main" id="{E94F42DD-5C23-4084-85B2-03E2B28034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B22BAC-02AE-4748-A6E1-D449224C1748}"/>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61098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F9305-1B03-40A9-BF88-FC98BD477F6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BF689F-0CDC-4326-875B-7E472E06DB1B}"/>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4" name="Footer Placeholder 3">
            <a:extLst>
              <a:ext uri="{FF2B5EF4-FFF2-40B4-BE49-F238E27FC236}">
                <a16:creationId xmlns:a16="http://schemas.microsoft.com/office/drawing/2014/main" id="{6AD81F28-F20E-4B39-9351-3489A753FD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FD2B31-10B7-49C7-BD06-EA605D38C805}"/>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170431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7BFF6E-C62E-4AAC-B2BD-BA5050FE15FF}"/>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3" name="Footer Placeholder 2">
            <a:extLst>
              <a:ext uri="{FF2B5EF4-FFF2-40B4-BE49-F238E27FC236}">
                <a16:creationId xmlns:a16="http://schemas.microsoft.com/office/drawing/2014/main" id="{0AB3E8E2-50FF-44C9-8186-E8775B1A98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9A8540-3664-469B-893B-7A7E3564E0DF}"/>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39195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236F-9700-4945-975E-A5B6E72CBA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A593A2-220F-4D89-8EF3-343098D252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EE0B1EA-D2D7-4123-AD5F-C2310629C9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30D9C8-B096-43D0-8FDA-C58AB971C0BF}"/>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6" name="Footer Placeholder 5">
            <a:extLst>
              <a:ext uri="{FF2B5EF4-FFF2-40B4-BE49-F238E27FC236}">
                <a16:creationId xmlns:a16="http://schemas.microsoft.com/office/drawing/2014/main" id="{0C81518C-D399-491D-97C1-2F8BCB4EC2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692170-A2E4-4F96-873F-DC9955C0FB58}"/>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1481516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9CA8C-4CF2-48D7-B013-04116A71E1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FE3F95-C7EB-4556-8C43-4033FDB0CB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C73271-8244-463E-84D1-F1663BC7C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04A4A-49EE-4FBC-8CA5-33784212CC0C}"/>
              </a:ext>
            </a:extLst>
          </p:cNvPr>
          <p:cNvSpPr>
            <a:spLocks noGrp="1"/>
          </p:cNvSpPr>
          <p:nvPr>
            <p:ph type="dt" sz="half" idx="10"/>
          </p:nvPr>
        </p:nvSpPr>
        <p:spPr/>
        <p:txBody>
          <a:bodyPr/>
          <a:lstStyle/>
          <a:p>
            <a:fld id="{598DEED0-6C55-49BA-AB53-81FA8EFAC08E}" type="datetimeFigureOut">
              <a:rPr lang="en-GB" smtClean="0"/>
              <a:t>13/06/2023</a:t>
            </a:fld>
            <a:endParaRPr lang="en-GB"/>
          </a:p>
        </p:txBody>
      </p:sp>
      <p:sp>
        <p:nvSpPr>
          <p:cNvPr id="6" name="Footer Placeholder 5">
            <a:extLst>
              <a:ext uri="{FF2B5EF4-FFF2-40B4-BE49-F238E27FC236}">
                <a16:creationId xmlns:a16="http://schemas.microsoft.com/office/drawing/2014/main" id="{7D69E756-DFC3-492F-8CAE-33BA8F8B27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B9A52A-DC2F-40D5-B376-FCDB82A501A6}"/>
              </a:ext>
            </a:extLst>
          </p:cNvPr>
          <p:cNvSpPr>
            <a:spLocks noGrp="1"/>
          </p:cNvSpPr>
          <p:nvPr>
            <p:ph type="sldNum" sz="quarter" idx="12"/>
          </p:nvPr>
        </p:nvSpPr>
        <p:spPr/>
        <p:txBody>
          <a:bodyPr/>
          <a:lstStyle/>
          <a:p>
            <a:fld id="{8083B8BF-6D46-4101-BAAD-A01D83571F08}" type="slidenum">
              <a:rPr lang="en-GB" smtClean="0"/>
              <a:t>‹#›</a:t>
            </a:fld>
            <a:endParaRPr lang="en-GB"/>
          </a:p>
        </p:txBody>
      </p:sp>
    </p:spTree>
    <p:extLst>
      <p:ext uri="{BB962C8B-B14F-4D97-AF65-F5344CB8AC3E}">
        <p14:creationId xmlns:p14="http://schemas.microsoft.com/office/powerpoint/2010/main" val="2343566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2B1CAF-1478-4EEE-8EA3-B8B1859C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C674F2-D54B-4A96-B77A-34FA368BC3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351FB0-6880-4E6B-9722-30BFB67AA8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DEED0-6C55-49BA-AB53-81FA8EFAC08E}" type="datetimeFigureOut">
              <a:rPr lang="en-GB" smtClean="0"/>
              <a:t>13/06/2023</a:t>
            </a:fld>
            <a:endParaRPr lang="en-GB"/>
          </a:p>
        </p:txBody>
      </p:sp>
      <p:sp>
        <p:nvSpPr>
          <p:cNvPr id="5" name="Footer Placeholder 4">
            <a:extLst>
              <a:ext uri="{FF2B5EF4-FFF2-40B4-BE49-F238E27FC236}">
                <a16:creationId xmlns:a16="http://schemas.microsoft.com/office/drawing/2014/main" id="{C5EA4FA8-B4D7-4860-946C-D8FED0FB50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73E64B6-94FB-4477-B2AA-4FAEA4BCE2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3B8BF-6D46-4101-BAAD-A01D83571F08}" type="slidenum">
              <a:rPr lang="en-GB" smtClean="0"/>
              <a:t>‹#›</a:t>
            </a:fld>
            <a:endParaRPr lang="en-GB"/>
          </a:p>
        </p:txBody>
      </p:sp>
    </p:spTree>
    <p:extLst>
      <p:ext uri="{BB962C8B-B14F-4D97-AF65-F5344CB8AC3E}">
        <p14:creationId xmlns:p14="http://schemas.microsoft.com/office/powerpoint/2010/main" val="170411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7E84-A72D-423A-8AFF-5FFB591B94B4}"/>
              </a:ext>
            </a:extLst>
          </p:cNvPr>
          <p:cNvSpPr>
            <a:spLocks noGrp="1"/>
          </p:cNvSpPr>
          <p:nvPr>
            <p:ph type="ctrTitle"/>
          </p:nvPr>
        </p:nvSpPr>
        <p:spPr/>
        <p:txBody>
          <a:bodyPr/>
          <a:lstStyle/>
          <a:p>
            <a:r>
              <a:rPr lang="ro-RO" sz="1800" b="1" dirty="0">
                <a:effectLst/>
                <a:latin typeface="Palatino Linotype" panose="02040502050505030304" pitchFamily="18" charset="0"/>
                <a:ea typeface="Noto Sans Symbols"/>
                <a:cs typeface="Noto Sans Symbols"/>
              </a:rPr>
              <a:t>METODOLOGIE-CADRU DE ÎNSCRIERE A COPIILOR ANTEPREȘCOLARI ȘI PREȘCOLARI ÎN UNITĂȚI DE ÎNVĂȚĂMÂNT CU PERSONALITATE JURIDICĂ CU GRUPE DE NIVEL PREȘCOLAR ȘI/SAU ANTEPREȘCOLAR ȘI ÎN SERVICIILE DE EDUCAȚIE TIMPURIE COMPLEMENTARE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Subtitle 2">
            <a:extLst>
              <a:ext uri="{FF2B5EF4-FFF2-40B4-BE49-F238E27FC236}">
                <a16:creationId xmlns:a16="http://schemas.microsoft.com/office/drawing/2014/main" id="{B2E176F5-6FFA-4D14-9BFC-D72313620B23}"/>
              </a:ext>
            </a:extLst>
          </p:cNvPr>
          <p:cNvSpPr>
            <a:spLocks noGrp="1"/>
          </p:cNvSpPr>
          <p:nvPr>
            <p:ph type="subTitle" idx="1"/>
          </p:nvPr>
        </p:nvSpPr>
        <p:spPr/>
        <p:txBody>
          <a:bodyPr/>
          <a:lstStyle/>
          <a:p>
            <a:r>
              <a:rPr lang="en-GB" dirty="0"/>
              <a:t>AN </a:t>
            </a:r>
            <a:r>
              <a:rPr lang="ro-RO" dirty="0"/>
              <a:t>ȘCOLAR 2023-2024</a:t>
            </a:r>
            <a:endParaRPr lang="en-GB" dirty="0"/>
          </a:p>
        </p:txBody>
      </p:sp>
    </p:spTree>
    <p:extLst>
      <p:ext uri="{BB962C8B-B14F-4D97-AF65-F5344CB8AC3E}">
        <p14:creationId xmlns:p14="http://schemas.microsoft.com/office/powerpoint/2010/main" val="2347551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C6307-A9AC-4A70-8C2E-1BFCCAD65020}"/>
              </a:ext>
            </a:extLst>
          </p:cNvPr>
          <p:cNvSpPr>
            <a:spLocks noGrp="1"/>
          </p:cNvSpPr>
          <p:nvPr>
            <p:ph type="title"/>
          </p:nvPr>
        </p:nvSpPr>
        <p:spPr/>
        <p:txBody>
          <a:bodyPr/>
          <a:lstStyle/>
          <a:p>
            <a:r>
              <a:rPr lang="ro-RO" dirty="0"/>
              <a:t>ÎNSCRIEREA COPIILOR NOU VENIȚI</a:t>
            </a:r>
            <a:endParaRPr lang="en-GB" dirty="0"/>
          </a:p>
        </p:txBody>
      </p:sp>
      <p:sp>
        <p:nvSpPr>
          <p:cNvPr id="3" name="Content Placeholder 2">
            <a:extLst>
              <a:ext uri="{FF2B5EF4-FFF2-40B4-BE49-F238E27FC236}">
                <a16:creationId xmlns:a16="http://schemas.microsoft.com/office/drawing/2014/main" id="{BBA569E2-A09A-410D-ACA0-018CBD6771D6}"/>
              </a:ext>
            </a:extLst>
          </p:cNvPr>
          <p:cNvSpPr>
            <a:spLocks noGrp="1"/>
          </p:cNvSpPr>
          <p:nvPr>
            <p:ph idx="1"/>
          </p:nvPr>
        </p:nvSpPr>
        <p:spPr/>
        <p:txBody>
          <a:bodyPr/>
          <a:lstStyle/>
          <a:p>
            <a:r>
              <a:rPr lang="ro-RO" sz="1800" dirty="0">
                <a:effectLst/>
                <a:latin typeface="Times New Roman" panose="02020603050405020304" pitchFamily="18" charset="0"/>
                <a:ea typeface="Times New Roman" panose="02020603050405020304" pitchFamily="18" charset="0"/>
              </a:rPr>
              <a:t>În situația în care într-o unitate de învățământ numărul cererilor de înscriere a copiilor în învățământul preșcolar, primite de la părinți, este mai mare decât numărul de locuri libere, vor fi aplicate, succesiv, criterii de departajare generale și criterii de departajare specifice, cu respectarea numărului maxim de copii la grupă stabilit de art. 63 alin. (1) lit.b) din Legea educaţiei naţionale nr. 1/2011, cu modificările şi completările ulterioare. </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5141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D595-FD07-45A2-BB79-D19E6C4E2744}"/>
              </a:ext>
            </a:extLst>
          </p:cNvPr>
          <p:cNvSpPr>
            <a:spLocks noGrp="1"/>
          </p:cNvSpPr>
          <p:nvPr>
            <p:ph type="title"/>
          </p:nvPr>
        </p:nvSpPr>
        <p:spPr/>
        <p:txBody>
          <a:bodyPr>
            <a:normAutofit fontScale="90000"/>
          </a:bodyPr>
          <a:lstStyle/>
          <a:p>
            <a:br>
              <a:rPr lang="ro-RO" sz="1800" b="1" u="sng" dirty="0">
                <a:effectLst/>
                <a:latin typeface="Times New Roman" panose="02020603050405020304" pitchFamily="18" charset="0"/>
                <a:ea typeface="Times New Roman" panose="02020603050405020304" pitchFamily="18" charset="0"/>
              </a:rPr>
            </a:br>
            <a:br>
              <a:rPr lang="ro-RO" sz="1800" b="1" u="sng" dirty="0">
                <a:effectLst/>
                <a:latin typeface="Times New Roman" panose="02020603050405020304" pitchFamily="18" charset="0"/>
                <a:ea typeface="Times New Roman" panose="02020603050405020304" pitchFamily="18" charset="0"/>
              </a:rPr>
            </a:br>
            <a:r>
              <a:rPr lang="ro-RO" sz="1800" b="1" u="sng" dirty="0">
                <a:effectLst/>
                <a:latin typeface="Times New Roman" panose="02020603050405020304" pitchFamily="18" charset="0"/>
                <a:ea typeface="Times New Roman" panose="02020603050405020304" pitchFamily="18" charset="0"/>
              </a:rPr>
              <a:t>ETAPA I - DE ÎNSCRIERE  15.06 - 30.06.2023</a:t>
            </a:r>
            <a:br>
              <a:rPr lang="ro-RO" sz="1800" b="1" u="sng" dirty="0">
                <a:effectLst/>
                <a:latin typeface="Times New Roman" panose="02020603050405020304" pitchFamily="18" charset="0"/>
                <a:ea typeface="Times New Roman" panose="02020603050405020304" pitchFamily="18" charset="0"/>
              </a:rPr>
            </a:br>
            <a:br>
              <a:rPr lang="ro-RO" sz="1800" b="1" u="sng" dirty="0">
                <a:effectLst/>
                <a:latin typeface="Times New Roman" panose="02020603050405020304" pitchFamily="18" charset="0"/>
                <a:ea typeface="Times New Roman" panose="02020603050405020304" pitchFamily="18" charset="0"/>
              </a:rPr>
            </a:br>
            <a:br>
              <a:rPr lang="ro-RO" sz="1800" b="1" u="sng" dirty="0">
                <a:effectLst/>
                <a:latin typeface="Times New Roman" panose="02020603050405020304" pitchFamily="18" charset="0"/>
                <a:ea typeface="Times New Roman" panose="02020603050405020304" pitchFamily="18" charset="0"/>
              </a:rPr>
            </a:br>
            <a:r>
              <a:rPr lang="ro-RO" sz="1800" b="1" i="1" dirty="0">
                <a:solidFill>
                  <a:srgbClr val="000000"/>
                </a:solidFill>
                <a:effectLst/>
                <a:latin typeface="Times New Roman" panose="02020603050405020304" pitchFamily="18" charset="0"/>
                <a:ea typeface="Times New Roman" panose="02020603050405020304" pitchFamily="18" charset="0"/>
              </a:rPr>
              <a:t>Colectarea și evaluarea cererilor de înscriere 15.06-30.06.2023</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C322D640-FED7-412D-85D6-D34B2224174E}"/>
              </a:ext>
            </a:extLst>
          </p:cNvPr>
          <p:cNvSpPr>
            <a:spLocks noGrp="1"/>
          </p:cNvSpPr>
          <p:nvPr>
            <p:ph idx="1"/>
          </p:nvPr>
        </p:nvSpPr>
        <p:spPr/>
        <p:txBody>
          <a:bodyPr/>
          <a:lstStyle/>
          <a:p>
            <a:pPr marR="5080" indent="171450" algn="just"/>
            <a:r>
              <a:rPr lang="ro-RO" sz="1800" b="1" dirty="0">
                <a:effectLst/>
                <a:latin typeface="Times New Roman" panose="02020603050405020304" pitchFamily="18" charset="0"/>
                <a:ea typeface="Times New Roman" panose="02020603050405020304" pitchFamily="18" charset="0"/>
              </a:rPr>
              <a:t>În perioada </a:t>
            </a:r>
            <a:r>
              <a:rPr lang="ro-RO" sz="1800" b="1" i="1" dirty="0">
                <a:effectLst/>
                <a:latin typeface="Times New Roman" panose="02020603050405020304" pitchFamily="18" charset="0"/>
                <a:ea typeface="Times New Roman" panose="02020603050405020304" pitchFamily="18" charset="0"/>
              </a:rPr>
              <a:t>15.06-30.06.2023 </a:t>
            </a:r>
            <a:r>
              <a:rPr lang="ro-RO" sz="1800" b="1" dirty="0">
                <a:effectLst/>
                <a:latin typeface="Times New Roman" panose="02020603050405020304" pitchFamily="18" charset="0"/>
                <a:ea typeface="Times New Roman" panose="02020603050405020304" pitchFamily="18" charset="0"/>
              </a:rPr>
              <a:t>părinţii copiilor vor înregistra solicitările de înscriere </a:t>
            </a:r>
            <a:r>
              <a:rPr lang="ro-RO" sz="1800" dirty="0">
                <a:effectLst/>
                <a:latin typeface="Times New Roman" panose="02020603050405020304" pitchFamily="18" charset="0"/>
                <a:ea typeface="Times New Roman" panose="02020603050405020304" pitchFamily="18" charset="0"/>
              </a:rPr>
              <a:t>în unităţile de învăţământ cu grupe de preșcolari și/sau antepreșcolari, care au locuri disponibile pentru anul şcolar 2023-2024.</a:t>
            </a:r>
            <a:endParaRPr lang="en-GB" sz="1800" dirty="0">
              <a:effectLst/>
              <a:latin typeface="Times New Roman" panose="02020603050405020304" pitchFamily="18" charset="0"/>
              <a:ea typeface="Times New Roman" panose="02020603050405020304" pitchFamily="18" charset="0"/>
            </a:endParaRPr>
          </a:p>
          <a:p>
            <a:r>
              <a:rPr lang="ro-RO" sz="1800" b="1" i="1" u="sng" dirty="0">
                <a:effectLst/>
                <a:latin typeface="Times New Roman" panose="02020603050405020304" pitchFamily="18" charset="0"/>
                <a:ea typeface="Times New Roman" panose="02020603050405020304" pitchFamily="18" charset="0"/>
              </a:rPr>
              <a:t>Se primesc, cu prioritate, toate solicitările pentru grupa mare și mijlocie, </a:t>
            </a:r>
            <a:r>
              <a:rPr lang="ro-RO" sz="1800" b="1" i="1" u="sng" dirty="0">
                <a:solidFill>
                  <a:srgbClr val="00B050"/>
                </a:solidFill>
                <a:effectLst/>
                <a:latin typeface="Times New Roman" panose="02020603050405020304" pitchFamily="18" charset="0"/>
                <a:ea typeface="Times New Roman" panose="02020603050405020304" pitchFamily="18" charset="0"/>
              </a:rPr>
              <a:t>acolo unde există locuri disponibile.</a:t>
            </a:r>
          </a:p>
          <a:p>
            <a:r>
              <a:rPr lang="ro-RO" sz="1800" dirty="0">
                <a:solidFill>
                  <a:srgbClr val="000000"/>
                </a:solidFill>
                <a:effectLst/>
                <a:latin typeface="Times New Roman" panose="02020603050405020304" pitchFamily="18" charset="0"/>
                <a:ea typeface="Times New Roman" panose="02020603050405020304" pitchFamily="18" charset="0"/>
              </a:rPr>
              <a:t>Solicitarea de înscriere va fi însoţită de documente justificative, care să demonstreze criteriile generale şi criteriile de departajare specifice elaborate de către unităţile de învăţământ preuniversitar cu grupe de preşcolari și/sau </a:t>
            </a:r>
            <a:r>
              <a:rPr lang="ro-RO" sz="1800" dirty="0" err="1">
                <a:solidFill>
                  <a:srgbClr val="000000"/>
                </a:solidFill>
                <a:effectLst/>
                <a:latin typeface="Times New Roman" panose="02020603050405020304" pitchFamily="18" charset="0"/>
                <a:ea typeface="Times New Roman" panose="02020603050405020304" pitchFamily="18" charset="0"/>
              </a:rPr>
              <a:t>antepreșcolari</a:t>
            </a:r>
            <a:r>
              <a:rPr lang="ro-RO" sz="1800" dirty="0">
                <a:solidFill>
                  <a:srgbClr val="000000"/>
                </a:solidFill>
                <a:effectLst/>
                <a:latin typeface="Times New Roman" panose="02020603050405020304" pitchFamily="18" charset="0"/>
                <a:ea typeface="Times New Roman" panose="02020603050405020304" pitchFamily="18" charset="0"/>
              </a:rPr>
              <a:t>, aprobate în CA în data.... de și avizate de </a:t>
            </a:r>
            <a:r>
              <a:rPr lang="ro-RO" sz="1800" dirty="0" err="1">
                <a:solidFill>
                  <a:srgbClr val="000000"/>
                </a:solidFill>
                <a:effectLst/>
                <a:latin typeface="Times New Roman" panose="02020603050405020304" pitchFamily="18" charset="0"/>
                <a:ea typeface="Times New Roman" panose="02020603050405020304" pitchFamily="18" charset="0"/>
              </a:rPr>
              <a:t>cătte</a:t>
            </a:r>
            <a:r>
              <a:rPr lang="ro-RO" sz="1800" dirty="0">
                <a:solidFill>
                  <a:srgbClr val="000000"/>
                </a:solidFill>
                <a:effectLst/>
                <a:latin typeface="Times New Roman" panose="02020603050405020304" pitchFamily="18" charset="0"/>
                <a:ea typeface="Times New Roman" panose="02020603050405020304" pitchFamily="18" charset="0"/>
              </a:rPr>
              <a:t> oficiul juridic al ISMB</a:t>
            </a:r>
            <a:endParaRPr lang="en-GB" dirty="0"/>
          </a:p>
        </p:txBody>
      </p:sp>
    </p:spTree>
    <p:extLst>
      <p:ext uri="{BB962C8B-B14F-4D97-AF65-F5344CB8AC3E}">
        <p14:creationId xmlns:p14="http://schemas.microsoft.com/office/powerpoint/2010/main" val="141876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104C-9FB5-439E-ACFF-4776FC9951DD}"/>
              </a:ext>
            </a:extLst>
          </p:cNvPr>
          <p:cNvSpPr>
            <a:spLocks noGrp="1"/>
          </p:cNvSpPr>
          <p:nvPr>
            <p:ph type="title"/>
          </p:nvPr>
        </p:nvSpPr>
        <p:spPr/>
        <p:txBody>
          <a:bodyPr/>
          <a:lstStyle/>
          <a:p>
            <a:r>
              <a:rPr lang="ro-RO" sz="1800" b="1" dirty="0">
                <a:effectLst/>
                <a:latin typeface="Times New Roman" panose="02020603050405020304" pitchFamily="18" charset="0"/>
                <a:ea typeface="Times New Roman" panose="02020603050405020304" pitchFamily="18" charset="0"/>
              </a:rPr>
              <a:t>Documente necesare înscrierii, </a:t>
            </a:r>
            <a:r>
              <a:rPr lang="ro-RO" sz="1800" dirty="0">
                <a:effectLst/>
                <a:latin typeface="Times New Roman" panose="02020603050405020304" pitchFamily="18" charset="0"/>
                <a:ea typeface="Times New Roman" panose="02020603050405020304" pitchFamily="18" charset="0"/>
              </a:rPr>
              <a:t>depuse de părinte/tutore</a:t>
            </a:r>
            <a:r>
              <a:rPr lang="ro-RO" sz="1800" b="1" i="1" dirty="0">
                <a:effectLst/>
                <a:latin typeface="Times New Roman" panose="02020603050405020304" pitchFamily="18" charset="0"/>
                <a:ea typeface="Times New Roman" panose="02020603050405020304" pitchFamily="18" charset="0"/>
              </a:rPr>
              <a:t>/</a:t>
            </a:r>
            <a:r>
              <a:rPr lang="ro-RO" sz="1800" dirty="0">
                <a:effectLst/>
                <a:latin typeface="Times New Roman" panose="02020603050405020304" pitchFamily="18" charset="0"/>
                <a:ea typeface="Times New Roman" panose="02020603050405020304" pitchFamily="18" charset="0"/>
              </a:rPr>
              <a:t>reprezentantul legal la unitatea de învăţământ</a:t>
            </a:r>
            <a:endParaRPr lang="en-GB" dirty="0"/>
          </a:p>
        </p:txBody>
      </p:sp>
      <p:sp>
        <p:nvSpPr>
          <p:cNvPr id="3" name="Content Placeholder 2">
            <a:extLst>
              <a:ext uri="{FF2B5EF4-FFF2-40B4-BE49-F238E27FC236}">
                <a16:creationId xmlns:a16="http://schemas.microsoft.com/office/drawing/2014/main" id="{1E76B19D-275F-40E0-8AB7-677CBA5D2D77}"/>
              </a:ext>
            </a:extLst>
          </p:cNvPr>
          <p:cNvSpPr>
            <a:spLocks noGrp="1"/>
          </p:cNvSpPr>
          <p:nvPr>
            <p:ph idx="1"/>
          </p:nvPr>
        </p:nvSpPr>
        <p:spPr/>
        <p:txBody>
          <a:bodyPr>
            <a:normAutofit fontScale="77500" lnSpcReduction="20000"/>
          </a:bodyPr>
          <a:lstStyle/>
          <a:p>
            <a:pPr marL="342900" marR="5080" lvl="0" indent="-342900">
              <a:spcAft>
                <a:spcPts val="0"/>
              </a:spcAft>
              <a:buFont typeface="Symbol" panose="05050102010706020507" pitchFamily="18" charset="2"/>
              <a:buChar char="-"/>
            </a:pPr>
            <a:r>
              <a:rPr lang="ro-RO" sz="1800" dirty="0">
                <a:effectLst/>
                <a:latin typeface="Calibri" panose="020F0502020204030204" pitchFamily="34" charset="0"/>
                <a:ea typeface="Calibri" panose="020F0502020204030204" pitchFamily="34" charset="0"/>
                <a:cs typeface="Calibri" panose="020F0502020204030204" pitchFamily="34" charset="0"/>
              </a:rPr>
              <a:t>Cerere de înscriere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marR="5080" lvl="0" indent="-342900">
              <a:spcAft>
                <a:spcPts val="0"/>
              </a:spcAft>
              <a:buFont typeface="Symbol" panose="05050102010706020507" pitchFamily="18" charset="2"/>
              <a:buChar char="-"/>
            </a:pPr>
            <a:r>
              <a:rPr lang="ro-RO" sz="1800" dirty="0">
                <a:effectLst/>
                <a:latin typeface="Calibri" panose="020F0502020204030204" pitchFamily="34" charset="0"/>
                <a:ea typeface="Calibri" panose="020F0502020204030204" pitchFamily="34" charset="0"/>
                <a:cs typeface="Calibri" panose="020F0502020204030204" pitchFamily="34" charset="0"/>
              </a:rPr>
              <a:t>Copie certificat de naştere copil</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marR="5080" lvl="0" indent="-342900" algn="just">
              <a:spcAft>
                <a:spcPts val="0"/>
              </a:spcAft>
              <a:buFont typeface="Symbol" panose="05050102010706020507" pitchFamily="18" charset="2"/>
              <a:buChar char="-"/>
            </a:pP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Copie </a:t>
            </a:r>
            <a:r>
              <a:rPr lang="ro-RO"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după actele de identitate ale părintilor</a:t>
            </a: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/reprezentant legal</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marR="5080" lvl="0" indent="-342900">
              <a:spcAft>
                <a:spcPts val="0"/>
              </a:spcAft>
              <a:buFont typeface="Symbol" panose="05050102010706020507" pitchFamily="18" charset="2"/>
              <a:buChar char="-"/>
            </a:pP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Hotărâri judecătorești (dacă este cazul)</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marR="5080" lvl="0" indent="-342900" algn="just">
              <a:spcAft>
                <a:spcPts val="0"/>
              </a:spcAft>
              <a:buFont typeface="Symbol" panose="05050102010706020507" pitchFamily="18" charset="2"/>
              <a:buChar char="-"/>
            </a:pP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Declarația </a:t>
            </a:r>
            <a:r>
              <a:rPr lang="ro-RO"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tip pe proprie răspundere </a:t>
            </a: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ro-RO" sz="18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Anexa nr. 5 – doar pentru documentele transmise prin e-mail sau prin poștă, cu confirmare de primire</a:t>
            </a: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marL="342900" marR="5080" lvl="0" indent="-342900" algn="just">
              <a:spcAft>
                <a:spcPts val="0"/>
              </a:spcAft>
              <a:buFont typeface="Symbol" panose="05050102010706020507" pitchFamily="18" charset="2"/>
              <a:buChar char="-"/>
            </a:pPr>
            <a:r>
              <a:rPr lang="ro-RO" sz="1800" b="1" dirty="0">
                <a:effectLst/>
                <a:latin typeface="Calibri" panose="020F0502020204030204" pitchFamily="34" charset="0"/>
                <a:ea typeface="Calibri" panose="020F0502020204030204" pitchFamily="34" charset="0"/>
                <a:cs typeface="Calibri" panose="020F0502020204030204" pitchFamily="34" charset="0"/>
              </a:rPr>
              <a:t>Declarația acord semnată de ambii părinți(Anexa 2)</a:t>
            </a:r>
            <a:endParaRPr lang="en-GB" sz="1800" b="1" dirty="0">
              <a:effectLst/>
              <a:latin typeface="Calibri" panose="020F0502020204030204" pitchFamily="34" charset="0"/>
              <a:ea typeface="Calibri" panose="020F0502020204030204" pitchFamily="34" charset="0"/>
              <a:cs typeface="Calibri" panose="020F0502020204030204" pitchFamily="34" charset="0"/>
            </a:endParaRPr>
          </a:p>
          <a:p>
            <a:pPr marL="342900" marR="5080" lvl="0" indent="-342900" algn="just">
              <a:spcAft>
                <a:spcPts val="0"/>
              </a:spcAft>
              <a:buFont typeface="Symbol" panose="05050102010706020507" pitchFamily="18" charset="2"/>
              <a:buChar char="-"/>
            </a:pP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Adeverință de salariat </a:t>
            </a:r>
            <a:r>
              <a:rPr lang="ro-RO"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pentru fiecare dintre părinți sau </a:t>
            </a:r>
            <a:r>
              <a:rPr lang="ro-RO" sz="1800" dirty="0">
                <a:solidFill>
                  <a:srgbClr val="FF0000"/>
                </a:solidFill>
                <a:effectLst/>
                <a:latin typeface="Calibri" panose="020F0502020204030204" pitchFamily="34" charset="0"/>
                <a:ea typeface="Palatino Linotype" panose="02040502050505030304" pitchFamily="18" charset="0"/>
                <a:cs typeface="Calibri" panose="020F0502020204030204" pitchFamily="34" charset="0"/>
              </a:rPr>
              <a:t>adeverință privind perioada concediului de creștere și îngrijire copil, pentru tipul de program prelungit, respectiv pentru înscrierea în învățământul antepreșcolar</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marR="5080" lvl="0" indent="-342900" algn="just">
              <a:spcAft>
                <a:spcPts val="0"/>
              </a:spcAft>
              <a:buFont typeface="Symbol" panose="05050102010706020507" pitchFamily="18" charset="2"/>
              <a:buChar char="-"/>
            </a:pP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Avizul ISMB pentru copiii </a:t>
            </a:r>
            <a:r>
              <a:rPr lang="ro-RO"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care nu vor fi înscriși la clasa pregătitoare, în anul școlar 2023-2024, din motive medicale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marR="5080" lvl="0" indent="-342900" algn="just">
              <a:spcAft>
                <a:spcPts val="0"/>
              </a:spcAft>
              <a:buFont typeface="Symbol" panose="05050102010706020507" pitchFamily="18" charset="2"/>
              <a:buChar char="-"/>
            </a:pPr>
            <a:r>
              <a:rPr lang="ro-RO"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Documentele care dovedesc îndeplinirea criteriilor de departajare generale sau specifice.</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457200"/>
            <a:r>
              <a:rPr lang="ro-RO" sz="1800" dirty="0">
                <a:solidFill>
                  <a:srgbClr val="FF0000"/>
                </a:solidFill>
                <a:effectLst/>
                <a:latin typeface="Times New Roman" panose="02020603050405020304" pitchFamily="18" charset="0"/>
                <a:ea typeface="Palatino Linotype" panose="02040502050505030304" pitchFamily="18" charset="0"/>
              </a:rPr>
              <a:t>La dosarul de înscriere se adaugă, la începutul anului școlar, </a:t>
            </a:r>
            <a:r>
              <a:rPr lang="ro-RO" sz="1800" dirty="0">
                <a:solidFill>
                  <a:srgbClr val="00B050"/>
                </a:solidFill>
                <a:effectLst/>
                <a:latin typeface="Times New Roman" panose="02020603050405020304" pitchFamily="18" charset="0"/>
                <a:ea typeface="Palatino Linotype" panose="02040502050505030304" pitchFamily="18" charset="0"/>
              </a:rPr>
              <a:t>conform Ordinul MS 438/4 629/2021 ,următoarele documente:  </a:t>
            </a:r>
            <a:r>
              <a:rPr lang="ro-RO" sz="1800" dirty="0">
                <a:effectLst/>
                <a:latin typeface="Times New Roman" panose="02020603050405020304" pitchFamily="18" charset="0"/>
                <a:ea typeface="Times New Roman" panose="02020603050405020304" pitchFamily="18" charset="0"/>
              </a:rPr>
              <a:t>adeverinţa medicală de înscriere în colectivitate, modelul din Anexa nr. 16.1 (împreună cu avizul epidemiologic şi dovada de vaccinare a copilului- Anexa 16.2) - eliberată de medicul de familie.(</a:t>
            </a:r>
            <a:r>
              <a:rPr lang="ro-RO" sz="1800" dirty="0">
                <a:solidFill>
                  <a:srgbClr val="FF0000"/>
                </a:solidFill>
                <a:effectLst/>
                <a:latin typeface="Times New Roman" panose="02020603050405020304" pitchFamily="18" charset="0"/>
                <a:ea typeface="Times New Roman" panose="02020603050405020304" pitchFamily="18" charset="0"/>
              </a:rPr>
              <a:t>Anexa 4)</a:t>
            </a:r>
            <a:endParaRPr lang="en-GB" sz="1800" dirty="0">
              <a:effectLst/>
              <a:latin typeface="Times New Roman" panose="02020603050405020304" pitchFamily="18" charset="0"/>
              <a:ea typeface="Times New Roman" panose="02020603050405020304" pitchFamily="18" charset="0"/>
            </a:endParaRPr>
          </a:p>
          <a:p>
            <a:pPr marL="457200" algn="just"/>
            <a:r>
              <a:rPr lang="ro-RO" sz="1800" b="1" dirty="0">
                <a:solidFill>
                  <a:srgbClr val="FF0000"/>
                </a:solidFill>
                <a:effectLst/>
                <a:latin typeface="Times New Roman" panose="02020603050405020304" pitchFamily="18" charset="0"/>
                <a:ea typeface="Palatino Linotype" panose="02040502050505030304" pitchFamily="18" charset="0"/>
              </a:rPr>
              <a:t>a) adeverință de la medicul de familie în care se menționează că respectivul copil este sănătos clinic; adeverința este necesară în prima zi de prezentare a copilului în unitatea de învățământ;</a:t>
            </a:r>
            <a:endParaRPr lang="en-GB" sz="1800" dirty="0">
              <a:effectLst/>
              <a:latin typeface="Times New Roman" panose="02020603050405020304" pitchFamily="18" charset="0"/>
              <a:ea typeface="Times New Roman" panose="02020603050405020304" pitchFamily="18" charset="0"/>
            </a:endParaRPr>
          </a:p>
          <a:p>
            <a:pPr marL="457200" algn="just"/>
            <a:r>
              <a:rPr lang="ro-RO" sz="1800" b="1" dirty="0">
                <a:solidFill>
                  <a:srgbClr val="FF0000"/>
                </a:solidFill>
                <a:effectLst/>
                <a:latin typeface="Times New Roman" panose="02020603050405020304" pitchFamily="18" charset="0"/>
                <a:ea typeface="Palatino Linotype" panose="02040502050505030304" pitchFamily="18" charset="0"/>
              </a:rPr>
              <a:t>b) avizul epidemiologic/dovada de vaccinare întocmit(ă) conform prevederilor elaborate de Ministerul Sănătății, cu privire la intrarea copilului în colectivitate, eliberat de medicul de familie al copilului cu maximum 5 zile înainte de a începe frecventarea unității.</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929028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64437-41FD-4FC4-917D-7EBD5A6ED99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420EB85-81D2-40FF-B673-3D03BE8CBC93}"/>
              </a:ext>
            </a:extLst>
          </p:cNvPr>
          <p:cNvSpPr>
            <a:spLocks noGrp="1"/>
          </p:cNvSpPr>
          <p:nvPr>
            <p:ph idx="1"/>
          </p:nvPr>
        </p:nvSpPr>
        <p:spPr/>
        <p:txBody>
          <a:bodyPr/>
          <a:lstStyle/>
          <a:p>
            <a:pPr marL="342900" lvl="0" indent="-342900" algn="just">
              <a:buClr>
                <a:srgbClr val="000000"/>
              </a:buClr>
              <a:buFont typeface="Arial" panose="020B0604020202020204" pitchFamily="34" charset="0"/>
              <a:buChar char="●"/>
            </a:pPr>
            <a:r>
              <a:rPr lang="ro-RO" sz="1800" dirty="0">
                <a:solidFill>
                  <a:srgbClr val="000000"/>
                </a:solidFill>
                <a:effectLst/>
                <a:latin typeface="Noto Sans Symbols"/>
                <a:ea typeface="Noto Sans Symbols"/>
                <a:cs typeface="Noto Sans Symbols"/>
              </a:rPr>
              <a:t>Toate informaţiile, declarate în cererea de solicitare a înscrierii precum și documentele anexate vor fi verificate de membrii comisiei de reînscriere/înscriere a unităţii de învăţământ.  </a:t>
            </a:r>
            <a:endParaRPr lang="en-GB" sz="1800" dirty="0">
              <a:effectLst/>
              <a:latin typeface="Noto Sans Symbols"/>
              <a:ea typeface="Noto Sans Symbols"/>
              <a:cs typeface="Noto Sans Symbols"/>
            </a:endParaRPr>
          </a:p>
          <a:p>
            <a:pPr marL="342900" marR="5080" lvl="0" indent="-342900" algn="just">
              <a:spcAft>
                <a:spcPts val="0"/>
              </a:spcAft>
              <a:buClr>
                <a:srgbClr val="000000"/>
              </a:buClr>
              <a:buFont typeface="Arial" panose="020B0604020202020204" pitchFamily="34" charset="0"/>
              <a:buChar char="●"/>
            </a:pPr>
            <a:r>
              <a:rPr lang="ro-RO" sz="1800" dirty="0">
                <a:solidFill>
                  <a:srgbClr val="000000"/>
                </a:solidFill>
                <a:effectLst/>
                <a:latin typeface="Noto Sans Symbols"/>
                <a:ea typeface="Noto Sans Symbols"/>
                <a:cs typeface="Noto Sans Symbols"/>
              </a:rPr>
              <a:t>Părinții pot comunica unității de învățământ </a:t>
            </a:r>
            <a:r>
              <a:rPr lang="ro-RO" sz="1800" dirty="0">
                <a:solidFill>
                  <a:srgbClr val="FF0000"/>
                </a:solidFill>
                <a:effectLst/>
                <a:latin typeface="Noto Sans Symbols"/>
                <a:ea typeface="Noto Sans Symbols"/>
                <a:cs typeface="Noto Sans Symbols"/>
              </a:rPr>
              <a:t>și prin email sau  sau poștă, cu confirmare de primire </a:t>
            </a:r>
            <a:r>
              <a:rPr lang="ro-RO" sz="1800" dirty="0">
                <a:solidFill>
                  <a:srgbClr val="000000"/>
                </a:solidFill>
                <a:effectLst/>
                <a:latin typeface="Noto Sans Symbols"/>
                <a:ea typeface="Noto Sans Symbols"/>
                <a:cs typeface="Noto Sans Symbols"/>
              </a:rPr>
              <a:t> cererea tip de înscriere și documentele aferente pentru a fi înregistrate în registrul de înscriere al unității</a:t>
            </a:r>
            <a:endParaRPr lang="en-GB" sz="1800" dirty="0">
              <a:effectLst/>
              <a:latin typeface="Noto Sans Symbols"/>
              <a:ea typeface="Noto Sans Symbols"/>
              <a:cs typeface="Noto Sans Symbols"/>
            </a:endParaRPr>
          </a:p>
          <a:p>
            <a:pPr marL="342900" marR="5080" lvl="0" indent="-342900" algn="just">
              <a:spcAft>
                <a:spcPts val="0"/>
              </a:spcAft>
              <a:buClr>
                <a:srgbClr val="000000"/>
              </a:buClr>
              <a:buFont typeface="Arial" panose="020B0604020202020204" pitchFamily="34" charset="0"/>
              <a:buChar char="●"/>
            </a:pPr>
            <a:r>
              <a:rPr lang="ro-RO" sz="1800" dirty="0">
                <a:solidFill>
                  <a:srgbClr val="000000"/>
                </a:solidFill>
                <a:effectLst/>
                <a:latin typeface="Noto Sans Symbols"/>
                <a:ea typeface="Noto Sans Symbols"/>
                <a:cs typeface="Noto Sans Symbols"/>
              </a:rPr>
              <a:t> Planificarea programului pe zile și ore pentru primirea cererilor și a documentelor aferente, </a:t>
            </a:r>
            <a:r>
              <a:rPr lang="ro-RO" sz="1800" dirty="0">
                <a:solidFill>
                  <a:srgbClr val="FF0000"/>
                </a:solidFill>
                <a:effectLst/>
                <a:latin typeface="Noto Sans Symbols"/>
                <a:ea typeface="Noto Sans Symbols"/>
                <a:cs typeface="Noto Sans Symbols"/>
              </a:rPr>
              <a:t>precum și pentru validarea cererilor transmise prin email sau poștă va fi </a:t>
            </a:r>
            <a:r>
              <a:rPr lang="ro-RO" sz="1800" dirty="0">
                <a:solidFill>
                  <a:srgbClr val="000000"/>
                </a:solidFill>
                <a:effectLst/>
                <a:latin typeface="Noto Sans Symbols"/>
                <a:ea typeface="Noto Sans Symbols"/>
                <a:cs typeface="Noto Sans Symbols"/>
              </a:rPr>
              <a:t>afișată la avizierul unității și/sau pe site-ul acesteia</a:t>
            </a:r>
            <a:r>
              <a:rPr lang="ro-RO" sz="1800" dirty="0">
                <a:solidFill>
                  <a:srgbClr val="FFC000"/>
                </a:solidFill>
                <a:effectLst/>
                <a:latin typeface="Noto Sans Symbols"/>
                <a:ea typeface="Noto Sans Symbols"/>
                <a:cs typeface="Noto Sans Symbols"/>
              </a:rPr>
              <a:t>.</a:t>
            </a:r>
            <a:endParaRPr lang="en-GB" sz="1800" dirty="0">
              <a:effectLst/>
              <a:latin typeface="Noto Sans Symbols"/>
              <a:ea typeface="Noto Sans Symbols"/>
              <a:cs typeface="Noto Sans Symbols"/>
            </a:endParaRPr>
          </a:p>
          <a:p>
            <a:endParaRPr lang="en-GB" dirty="0"/>
          </a:p>
        </p:txBody>
      </p:sp>
    </p:spTree>
    <p:extLst>
      <p:ext uri="{BB962C8B-B14F-4D97-AF65-F5344CB8AC3E}">
        <p14:creationId xmlns:p14="http://schemas.microsoft.com/office/powerpoint/2010/main" val="4014274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7A938-A5D2-4396-A578-79D1E196B27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6FFDF60-6D33-4C4F-B4FE-EA9462D80265}"/>
              </a:ext>
            </a:extLst>
          </p:cNvPr>
          <p:cNvSpPr>
            <a:spLocks noGrp="1"/>
          </p:cNvSpPr>
          <p:nvPr>
            <p:ph idx="1"/>
          </p:nvPr>
        </p:nvSpPr>
        <p:spPr/>
        <p:txBody>
          <a:bodyPr/>
          <a:lstStyle/>
          <a:p>
            <a:pPr marR="5080" algn="just"/>
            <a:r>
              <a:rPr lang="ro-RO" sz="1800" b="1" i="1" dirty="0">
                <a:effectLst/>
                <a:latin typeface="Times New Roman" panose="02020603050405020304" pitchFamily="18" charset="0"/>
                <a:ea typeface="Times New Roman" panose="02020603050405020304" pitchFamily="18" charset="0"/>
              </a:rPr>
              <a:t>Procesarea</a:t>
            </a:r>
            <a:r>
              <a:rPr lang="ro-RO" sz="1800" b="1" dirty="0">
                <a:effectLst/>
                <a:latin typeface="Times New Roman" panose="02020603050405020304" pitchFamily="18" charset="0"/>
                <a:ea typeface="Times New Roman" panose="02020603050405020304" pitchFamily="18" charset="0"/>
              </a:rPr>
              <a:t> </a:t>
            </a:r>
            <a:r>
              <a:rPr lang="ro-RO" sz="1800" b="1" i="1" dirty="0">
                <a:effectLst/>
                <a:latin typeface="Times New Roman" panose="02020603050405020304" pitchFamily="18" charset="0"/>
                <a:ea typeface="Times New Roman" panose="02020603050405020304" pitchFamily="18" charset="0"/>
              </a:rPr>
              <a:t>cereril</a:t>
            </a:r>
            <a:r>
              <a:rPr lang="ro-RO" sz="1800" b="1" dirty="0">
                <a:effectLst/>
                <a:latin typeface="Times New Roman" panose="02020603050405020304" pitchFamily="18" charset="0"/>
                <a:ea typeface="Times New Roman" panose="02020603050405020304" pitchFamily="18" charset="0"/>
              </a:rPr>
              <a:t>or</a:t>
            </a:r>
            <a:r>
              <a:rPr lang="ro-RO" sz="1800" b="1" i="1" dirty="0">
                <a:effectLst/>
                <a:latin typeface="Times New Roman" panose="02020603050405020304" pitchFamily="18" charset="0"/>
                <a:ea typeface="Times New Roman" panose="02020603050405020304" pitchFamily="18" charset="0"/>
              </a:rPr>
              <a:t> de înscriere </a:t>
            </a:r>
            <a:r>
              <a:rPr lang="ro-RO" sz="1800" b="1" i="1" dirty="0">
                <a:solidFill>
                  <a:srgbClr val="FF0000"/>
                </a:solidFill>
                <a:effectLst/>
                <a:latin typeface="Times New Roman" panose="02020603050405020304" pitchFamily="18" charset="0"/>
                <a:ea typeface="Times New Roman" panose="02020603050405020304" pitchFamily="18" charset="0"/>
              </a:rPr>
              <a:t>și afișarea rezultatului 30.06.2023</a:t>
            </a:r>
            <a:endParaRPr lang="en-GB" sz="1800" dirty="0">
              <a:effectLst/>
              <a:latin typeface="Times New Roman" panose="02020603050405020304" pitchFamily="18" charset="0"/>
              <a:ea typeface="Times New Roman" panose="02020603050405020304" pitchFamily="18" charset="0"/>
            </a:endParaRPr>
          </a:p>
          <a:p>
            <a:pPr marR="5080" indent="457200" algn="just">
              <a:tabLst>
                <a:tab pos="457200" algn="l"/>
              </a:tabLst>
            </a:pPr>
            <a:r>
              <a:rPr lang="ro-RO" sz="1800" dirty="0">
                <a:effectLst/>
                <a:latin typeface="Times New Roman" panose="02020603050405020304" pitchFamily="18" charset="0"/>
                <a:ea typeface="Times New Roman" panose="02020603050405020304" pitchFamily="18" charset="0"/>
              </a:rPr>
              <a:t>După închiderea perioadei de colectare a cererilor de înscriere, toate unităţile de învăţământ preșcolar sau cu  grupe de  </a:t>
            </a:r>
            <a:r>
              <a:rPr lang="ro-RO" sz="1800" dirty="0" err="1">
                <a:effectLst/>
                <a:latin typeface="Times New Roman" panose="02020603050405020304" pitchFamily="18" charset="0"/>
                <a:ea typeface="Times New Roman" panose="02020603050405020304" pitchFamily="18" charset="0"/>
              </a:rPr>
              <a:t>antepreşcolari</a:t>
            </a:r>
            <a:r>
              <a:rPr lang="ro-RO" sz="1800" dirty="0">
                <a:effectLst/>
                <a:latin typeface="Times New Roman" panose="02020603050405020304" pitchFamily="18" charset="0"/>
                <a:ea typeface="Times New Roman" panose="02020603050405020304" pitchFamily="18" charset="0"/>
              </a:rPr>
              <a:t>  vor analiza dosarele/cererile depuse și vor afișa listele nominale cu copiii admiși/respinși, precum și numărul locurilor libere, unde este cazul.  </a:t>
            </a:r>
            <a:endParaRPr lang="en-GB" sz="1800" dirty="0">
              <a:effectLst/>
              <a:latin typeface="Times New Roman" panose="02020603050405020304" pitchFamily="18" charset="0"/>
              <a:ea typeface="Times New Roman" panose="02020603050405020304" pitchFamily="18" charset="0"/>
            </a:endParaRPr>
          </a:p>
          <a:p>
            <a:pPr marR="8890" indent="342900" algn="just"/>
            <a:r>
              <a:rPr lang="ro-RO" sz="1800" b="1" dirty="0">
                <a:solidFill>
                  <a:srgbClr val="000000"/>
                </a:solidFill>
                <a:effectLst/>
                <a:latin typeface="Times New Roman" panose="02020603050405020304" pitchFamily="18" charset="0"/>
                <a:ea typeface="Times New Roman" panose="02020603050405020304" pitchFamily="18" charset="0"/>
              </a:rPr>
              <a:t>Unităţile de învăţământ preuniversitar cu grupe de preșcolari și/sau antepreșcolari, care nu mai au locuri disponibile după prima etapă, nu pot primi cereri- tip de înscriere pentru etapa a doua.</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549386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51E4-09CA-43C7-BC91-9A34EE83EED5}"/>
              </a:ext>
            </a:extLst>
          </p:cNvPr>
          <p:cNvSpPr>
            <a:spLocks noGrp="1"/>
          </p:cNvSpPr>
          <p:nvPr>
            <p:ph type="title"/>
          </p:nvPr>
        </p:nvSpPr>
        <p:spPr/>
        <p:txBody>
          <a:bodyPr/>
          <a:lstStyle/>
          <a:p>
            <a:r>
              <a:rPr kumimoji="0" lang="ro-RO" sz="16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ETAPA I - DE ÎNSCRIERE  15.06 - 30.06.2023</a:t>
            </a:r>
            <a:endParaRPr lang="en-GB" dirty="0"/>
          </a:p>
        </p:txBody>
      </p:sp>
      <p:graphicFrame>
        <p:nvGraphicFramePr>
          <p:cNvPr id="6" name="Table 6">
            <a:extLst>
              <a:ext uri="{FF2B5EF4-FFF2-40B4-BE49-F238E27FC236}">
                <a16:creationId xmlns:a16="http://schemas.microsoft.com/office/drawing/2014/main" id="{32BFFE90-8342-4006-B91C-5F511CBA0827}"/>
              </a:ext>
            </a:extLst>
          </p:cNvPr>
          <p:cNvGraphicFramePr>
            <a:graphicFrameLocks noGrp="1"/>
          </p:cNvGraphicFramePr>
          <p:nvPr>
            <p:ph idx="1"/>
            <p:extLst>
              <p:ext uri="{D42A27DB-BD31-4B8C-83A1-F6EECF244321}">
                <p14:modId xmlns:p14="http://schemas.microsoft.com/office/powerpoint/2010/main" val="2105042364"/>
              </p:ext>
            </p:extLst>
          </p:nvPr>
        </p:nvGraphicFramePr>
        <p:xfrm>
          <a:off x="838200" y="1825625"/>
          <a:ext cx="10515600" cy="4252445"/>
        </p:xfrm>
        <a:graphic>
          <a:graphicData uri="http://schemas.openxmlformats.org/drawingml/2006/table">
            <a:tbl>
              <a:tblPr firstRow="1" bandRow="1">
                <a:tableStyleId>{00A15C55-8517-42AA-B614-E9B94910E393}</a:tableStyleId>
              </a:tblPr>
              <a:tblGrid>
                <a:gridCol w="5257800">
                  <a:extLst>
                    <a:ext uri="{9D8B030D-6E8A-4147-A177-3AD203B41FA5}">
                      <a16:colId xmlns:a16="http://schemas.microsoft.com/office/drawing/2014/main" val="2875166646"/>
                    </a:ext>
                  </a:extLst>
                </a:gridCol>
                <a:gridCol w="5257800">
                  <a:extLst>
                    <a:ext uri="{9D8B030D-6E8A-4147-A177-3AD203B41FA5}">
                      <a16:colId xmlns:a16="http://schemas.microsoft.com/office/drawing/2014/main" val="4066680257"/>
                    </a:ext>
                  </a:extLst>
                </a:gridCol>
              </a:tblGrid>
              <a:tr h="2117819">
                <a:tc>
                  <a:txBody>
                    <a:bodyPr/>
                    <a:lstStyle/>
                    <a:p>
                      <a:pPr algn="ctr"/>
                      <a:r>
                        <a:rPr lang="ro-RO" sz="1200" b="1" dirty="0">
                          <a:solidFill>
                            <a:schemeClr val="tx1"/>
                          </a:solidFill>
                          <a:effectLst/>
                        </a:rPr>
                        <a:t>Faza I</a:t>
                      </a:r>
                      <a:endParaRPr lang="en-GB" sz="1200" dirty="0">
                        <a:solidFill>
                          <a:schemeClr val="tx1"/>
                        </a:solidFill>
                        <a:effectLst/>
                      </a:endParaRPr>
                    </a:p>
                    <a:p>
                      <a:pPr algn="ctr"/>
                      <a:r>
                        <a:rPr lang="ro-RO" sz="1200" b="1" dirty="0">
                          <a:solidFill>
                            <a:schemeClr val="tx1"/>
                          </a:solidFill>
                          <a:effectLst/>
                        </a:rPr>
                        <a:t>15-20 iunie 2023</a:t>
                      </a:r>
                      <a:endParaRPr lang="en-GB" sz="1200" dirty="0">
                        <a:solidFill>
                          <a:schemeClr val="tx1"/>
                        </a:solidFill>
                        <a:effectLst/>
                      </a:endParaRPr>
                    </a:p>
                    <a:p>
                      <a:pPr marR="111760" algn="ctr"/>
                      <a:r>
                        <a:rPr lang="ro-RO" sz="1200" dirty="0">
                          <a:solidFill>
                            <a:schemeClr val="tx1"/>
                          </a:solidFill>
                          <a:effectLst/>
                        </a:rPr>
                        <a:t> </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r>
                        <a:rPr lang="ro-RO" sz="1200" b="1" dirty="0">
                          <a:solidFill>
                            <a:schemeClr val="tx1"/>
                          </a:solidFill>
                          <a:effectLst/>
                        </a:rPr>
                        <a:t>Colectarea și  evaluarea cererilor-tip de înscriere</a:t>
                      </a:r>
                      <a:r>
                        <a:rPr lang="ro-RO" sz="1200" dirty="0">
                          <a:solidFill>
                            <a:schemeClr val="tx1"/>
                          </a:solidFill>
                          <a:effectLst/>
                        </a:rPr>
                        <a:t> de la unitățile de învățământ exprimate ca primă opțiune și generarea listei cererilor respinse</a:t>
                      </a:r>
                      <a:endParaRPr lang="en-GB" sz="1200" dirty="0">
                        <a:solidFill>
                          <a:schemeClr val="tx1"/>
                        </a:solidFill>
                        <a:effectLst/>
                      </a:endParaRPr>
                    </a:p>
                    <a:p>
                      <a:pPr marL="342900" marR="5080" lvl="0" indent="-342900" algn="just">
                        <a:buFont typeface="Wingdings" panose="05000000000000000000" pitchFamily="2" charset="2"/>
                        <a:buChar char=""/>
                      </a:pPr>
                      <a:r>
                        <a:rPr lang="ro-RO" sz="1200" dirty="0">
                          <a:solidFill>
                            <a:schemeClr val="tx1"/>
                          </a:solidFill>
                          <a:effectLst/>
                        </a:rPr>
                        <a:t>Solicitarea de înscriere se poate realiza </a:t>
                      </a:r>
                      <a:r>
                        <a:rPr lang="ro-RO" sz="1200" b="1" dirty="0">
                          <a:solidFill>
                            <a:schemeClr val="tx1"/>
                          </a:solidFill>
                          <a:effectLst/>
                        </a:rPr>
                        <a:t>și prin</a:t>
                      </a:r>
                      <a:r>
                        <a:rPr lang="ro-RO" sz="1200" dirty="0">
                          <a:solidFill>
                            <a:schemeClr val="tx1"/>
                          </a:solidFill>
                          <a:effectLst/>
                        </a:rPr>
                        <a:t> prin email sau  poștă, cu confirmare de primire, iar validarea cererilor transmise astfel se va realiza  în intervalul orar comunicat  de unitatea de învățământ.  Vor fi transmise cererile tip de înscriere și documentele aferente.</a:t>
                      </a:r>
                      <a:endParaRPr lang="en-GB" sz="1200" dirty="0">
                        <a:solidFill>
                          <a:schemeClr val="tx1"/>
                        </a:solidFill>
                        <a:effectLst/>
                      </a:endParaRPr>
                    </a:p>
                    <a:p>
                      <a:pPr marL="342900" marR="5080" lvl="0" indent="-342900" algn="just">
                        <a:buFont typeface="Wingdings" panose="05000000000000000000" pitchFamily="2" charset="2"/>
                        <a:buChar char=""/>
                      </a:pPr>
                      <a:r>
                        <a:rPr lang="ro-RO" sz="1200" b="1" dirty="0">
                          <a:solidFill>
                            <a:schemeClr val="tx1"/>
                          </a:solidFill>
                          <a:effectLst/>
                        </a:rPr>
                        <a:t>Solicitarea și validarea cererii-tip nu presupune înscrierea.</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82184035"/>
                  </a:ext>
                </a:extLst>
              </a:tr>
              <a:tr h="613495">
                <a:tc>
                  <a:txBody>
                    <a:bodyPr/>
                    <a:lstStyle/>
                    <a:p>
                      <a:pPr marR="111760" algn="ctr"/>
                      <a:r>
                        <a:rPr lang="ro-RO" sz="1200" b="1">
                          <a:solidFill>
                            <a:schemeClr val="tx1"/>
                          </a:solidFill>
                          <a:effectLst/>
                        </a:rPr>
                        <a:t>Faza a II-a</a:t>
                      </a:r>
                      <a:endParaRPr lang="en-GB" sz="1200">
                        <a:solidFill>
                          <a:schemeClr val="tx1"/>
                        </a:solidFill>
                        <a:effectLst/>
                      </a:endParaRPr>
                    </a:p>
                    <a:p>
                      <a:pPr marR="111760" algn="ctr"/>
                      <a:r>
                        <a:rPr lang="ro-RO" sz="1200" b="1">
                          <a:solidFill>
                            <a:schemeClr val="tx1"/>
                          </a:solidFill>
                          <a:effectLst/>
                        </a:rPr>
                        <a:t>21-26 Iunie 2023</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ro-RO" sz="1200" b="1" dirty="0">
                          <a:solidFill>
                            <a:schemeClr val="tx1"/>
                          </a:solidFill>
                          <a:effectLst/>
                        </a:rPr>
                        <a:t>Colectarea și evaluarea cererilor-tip de înscriere respinse în Faza I</a:t>
                      </a:r>
                      <a:r>
                        <a:rPr lang="ro-RO" sz="1200" dirty="0">
                          <a:solidFill>
                            <a:schemeClr val="tx1"/>
                          </a:solidFill>
                          <a:effectLst/>
                        </a:rPr>
                        <a:t>, de la unitățile de învățământ exprimate ca a doua opțiune și generarea listei cererilor respinse</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27325454"/>
                  </a:ext>
                </a:extLst>
              </a:tr>
              <a:tr h="907636">
                <a:tc>
                  <a:txBody>
                    <a:bodyPr/>
                    <a:lstStyle/>
                    <a:p>
                      <a:pPr marR="111760" algn="ctr"/>
                      <a:r>
                        <a:rPr lang="ro-RO" sz="1200" b="1">
                          <a:solidFill>
                            <a:schemeClr val="tx1"/>
                          </a:solidFill>
                          <a:effectLst/>
                        </a:rPr>
                        <a:t>Faza a III-a</a:t>
                      </a:r>
                      <a:endParaRPr lang="en-GB" sz="1200">
                        <a:solidFill>
                          <a:schemeClr val="tx1"/>
                        </a:solidFill>
                        <a:effectLst/>
                      </a:endParaRPr>
                    </a:p>
                    <a:p>
                      <a:pPr marR="111760" algn="ctr"/>
                      <a:r>
                        <a:rPr lang="ro-RO" sz="1200" b="1">
                          <a:solidFill>
                            <a:schemeClr val="tx1"/>
                          </a:solidFill>
                          <a:effectLst/>
                        </a:rPr>
                        <a:t>27-30 Iunie 2023</a:t>
                      </a:r>
                      <a:endParaRPr lang="en-GB" sz="1200">
                        <a:solidFill>
                          <a:schemeClr val="tx1"/>
                        </a:solidFill>
                        <a:effectLst/>
                      </a:endParaRPr>
                    </a:p>
                    <a:p>
                      <a:pPr marR="111760"/>
                      <a:r>
                        <a:rPr lang="ro-RO" sz="1200" b="1">
                          <a:solidFill>
                            <a:schemeClr val="tx1"/>
                          </a:solidFill>
                          <a:effectLst/>
                        </a:rPr>
                        <a:t> </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ro-RO" sz="1200" b="1" dirty="0">
                          <a:solidFill>
                            <a:schemeClr val="tx1"/>
                          </a:solidFill>
                          <a:effectLst/>
                        </a:rPr>
                        <a:t>Colectarea și evaluarea cererilor-tip de înscriere respinse în Faza a II-a</a:t>
                      </a:r>
                      <a:r>
                        <a:rPr lang="ro-RO" sz="1200" dirty="0">
                          <a:solidFill>
                            <a:schemeClr val="tx1"/>
                          </a:solidFill>
                          <a:effectLst/>
                        </a:rPr>
                        <a:t>, de la unitățile de învățământ exprimate ca a treia opțiune și generarea listei cererilor respinse</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93048271"/>
                  </a:ext>
                </a:extLst>
              </a:tr>
              <a:tr h="613495">
                <a:tc>
                  <a:txBody>
                    <a:bodyPr/>
                    <a:lstStyle/>
                    <a:p>
                      <a:pPr marR="111760" algn="ctr"/>
                      <a:r>
                        <a:rPr lang="ro-RO" sz="1200" b="1">
                          <a:solidFill>
                            <a:schemeClr val="tx1"/>
                          </a:solidFill>
                          <a:effectLst/>
                        </a:rPr>
                        <a:t>30 Iunie 2023</a:t>
                      </a:r>
                      <a:endParaRPr lang="en-GB" sz="1200">
                        <a:solidFill>
                          <a:schemeClr val="tx1"/>
                        </a:solidFill>
                        <a:effectLst/>
                      </a:endParaRPr>
                    </a:p>
                    <a:p>
                      <a:pPr marR="111760" algn="ctr"/>
                      <a:r>
                        <a:rPr lang="ro-RO" sz="1200" b="1">
                          <a:solidFill>
                            <a:schemeClr val="tx1"/>
                          </a:solidFill>
                          <a:effectLst/>
                        </a:rPr>
                        <a:t>ora 14</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ro-RO" sz="1200" b="1" dirty="0">
                          <a:solidFill>
                            <a:schemeClr val="tx1"/>
                          </a:solidFill>
                          <a:effectLst/>
                        </a:rPr>
                        <a:t>Afișarea rezultatului și a numărului de locuri libere rămase după prima etapă de înscrieri</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0319270"/>
                  </a:ext>
                </a:extLst>
              </a:tr>
            </a:tbl>
          </a:graphicData>
        </a:graphic>
      </p:graphicFrame>
    </p:spTree>
    <p:extLst>
      <p:ext uri="{BB962C8B-B14F-4D97-AF65-F5344CB8AC3E}">
        <p14:creationId xmlns:p14="http://schemas.microsoft.com/office/powerpoint/2010/main" val="4106503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AB863-3539-4593-A6B4-633C34EBB9A6}"/>
              </a:ext>
            </a:extLst>
          </p:cNvPr>
          <p:cNvSpPr>
            <a:spLocks noGrp="1"/>
          </p:cNvSpPr>
          <p:nvPr>
            <p:ph type="title"/>
          </p:nvPr>
        </p:nvSpPr>
        <p:spPr/>
        <p:txBody>
          <a:bodyPr>
            <a:normAutofit fontScale="90000"/>
          </a:bodyPr>
          <a:lstStyle/>
          <a:p>
            <a:r>
              <a:rPr lang="ro-RO" sz="1800" b="1" u="sng" dirty="0">
                <a:effectLst/>
                <a:latin typeface="Times New Roman" panose="02020603050405020304" pitchFamily="18" charset="0"/>
                <a:ea typeface="Times New Roman" panose="02020603050405020304" pitchFamily="18" charset="0"/>
              </a:rPr>
              <a:t>ETAPA a II a DE ÎNSCRIERE – </a:t>
            </a:r>
            <a:r>
              <a:rPr lang="ro-RO" sz="1800" b="1" u="sng" dirty="0">
                <a:solidFill>
                  <a:srgbClr val="FF0000"/>
                </a:solidFill>
                <a:effectLst/>
                <a:latin typeface="Times New Roman" panose="02020603050405020304" pitchFamily="18" charset="0"/>
                <a:ea typeface="Times New Roman" panose="02020603050405020304" pitchFamily="18" charset="0"/>
              </a:rPr>
              <a:t>03.07-18.07.2023</a:t>
            </a:r>
            <a:br>
              <a:rPr lang="ro-RO" sz="1800" b="1" u="sng" dirty="0">
                <a:solidFill>
                  <a:srgbClr val="FF0000"/>
                </a:solidFill>
                <a:effectLst/>
                <a:latin typeface="Times New Roman" panose="02020603050405020304" pitchFamily="18" charset="0"/>
                <a:ea typeface="Times New Roman" panose="02020603050405020304" pitchFamily="18" charset="0"/>
              </a:rPr>
            </a:br>
            <a:br>
              <a:rPr lang="ro-RO" sz="1800" b="1" u="sng" dirty="0">
                <a:solidFill>
                  <a:srgbClr val="FF0000"/>
                </a:solidFill>
                <a:effectLst/>
                <a:latin typeface="Times New Roman" panose="02020603050405020304" pitchFamily="18" charset="0"/>
                <a:ea typeface="Times New Roman" panose="02020603050405020304" pitchFamily="18" charset="0"/>
              </a:rPr>
            </a:br>
            <a:br>
              <a:rPr lang="en-GB" sz="1800" dirty="0">
                <a:solidFill>
                  <a:srgbClr val="FF0000"/>
                </a:solidFill>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BA65EB80-DFB3-4DCF-A2E2-906B264E0AA9}"/>
              </a:ext>
            </a:extLst>
          </p:cNvPr>
          <p:cNvSpPr>
            <a:spLocks noGrp="1"/>
          </p:cNvSpPr>
          <p:nvPr>
            <p:ph idx="1"/>
          </p:nvPr>
        </p:nvSpPr>
        <p:spPr/>
        <p:txBody>
          <a:bodyPr/>
          <a:lstStyle/>
          <a:p>
            <a:pPr marR="8890" indent="457200" algn="just">
              <a:tabLst>
                <a:tab pos="4493260" algn="l"/>
              </a:tabLst>
            </a:pPr>
            <a:endParaRPr lang="en-GB" sz="1800" b="1" dirty="0">
              <a:solidFill>
                <a:srgbClr val="000000"/>
              </a:solidFill>
              <a:effectLst/>
              <a:latin typeface="Times New Roman" panose="02020603050405020304" pitchFamily="18" charset="0"/>
              <a:ea typeface="Times New Roman" panose="02020603050405020304" pitchFamily="18" charset="0"/>
            </a:endParaRPr>
          </a:p>
          <a:p>
            <a:pPr marR="8890" indent="0" algn="just">
              <a:buNone/>
              <a:tabLst>
                <a:tab pos="4493260" algn="l"/>
              </a:tabLst>
            </a:pPr>
            <a:r>
              <a:rPr lang="ro-RO" sz="1800" b="1" i="1" dirty="0">
                <a:solidFill>
                  <a:srgbClr val="FF0000"/>
                </a:solidFill>
                <a:effectLst/>
                <a:latin typeface="Times New Roman" panose="02020603050405020304" pitchFamily="18" charset="0"/>
                <a:ea typeface="Times New Roman" panose="02020603050405020304" pitchFamily="18" charset="0"/>
              </a:rPr>
              <a:t>Colectare și evaluare cereri de înscriere 03.07-18.07.2023</a:t>
            </a:r>
            <a:endParaRPr lang="en-GB" sz="1800" b="1" dirty="0">
              <a:solidFill>
                <a:srgbClr val="000000"/>
              </a:solidFill>
              <a:latin typeface="Times New Roman" panose="02020603050405020304" pitchFamily="18" charset="0"/>
              <a:ea typeface="Times New Roman" panose="02020603050405020304" pitchFamily="18" charset="0"/>
            </a:endParaRPr>
          </a:p>
          <a:p>
            <a:pPr marR="8890" indent="457200" algn="just">
              <a:tabLst>
                <a:tab pos="4493260" algn="l"/>
              </a:tabLst>
            </a:pPr>
            <a:r>
              <a:rPr lang="ro-RO" sz="1800" b="1" dirty="0">
                <a:solidFill>
                  <a:srgbClr val="000000"/>
                </a:solidFill>
                <a:effectLst/>
                <a:latin typeface="Times New Roman" panose="02020603050405020304" pitchFamily="18" charset="0"/>
                <a:ea typeface="Times New Roman" panose="02020603050405020304" pitchFamily="18" charset="0"/>
              </a:rPr>
              <a:t>În perioada 03.07 - 18.07.2023</a:t>
            </a:r>
            <a:r>
              <a:rPr lang="ro-RO" sz="1800" dirty="0">
                <a:solidFill>
                  <a:srgbClr val="000000"/>
                </a:solidFill>
                <a:effectLst/>
                <a:latin typeface="Times New Roman" panose="02020603050405020304" pitchFamily="18" charset="0"/>
                <a:ea typeface="Times New Roman" panose="02020603050405020304" pitchFamily="18" charset="0"/>
              </a:rPr>
              <a:t>, părinţii/ tutorii /reprezentanții legali ai copiilor care nu au fost cuprinşi într-o unitate de învăţământ preuniversitar </a:t>
            </a:r>
            <a:r>
              <a:rPr lang="ro-RO" sz="1800" dirty="0">
                <a:solidFill>
                  <a:srgbClr val="FF0000"/>
                </a:solidFill>
                <a:effectLst/>
                <a:latin typeface="Times New Roman" panose="02020603050405020304" pitchFamily="18" charset="0"/>
                <a:ea typeface="Times New Roman" panose="02020603050405020304" pitchFamily="18" charset="0"/>
              </a:rPr>
              <a:t>cu grupe de preșcolari și/sau antepreșcolari</a:t>
            </a:r>
            <a:r>
              <a:rPr lang="ro-RO" sz="1800" dirty="0">
                <a:solidFill>
                  <a:srgbClr val="000000"/>
                </a:solidFill>
                <a:effectLst/>
                <a:latin typeface="Times New Roman" panose="02020603050405020304" pitchFamily="18" charset="0"/>
                <a:ea typeface="Times New Roman" panose="02020603050405020304" pitchFamily="18" charset="0"/>
              </a:rPr>
              <a:t> în prima</a:t>
            </a:r>
            <a:r>
              <a:rPr lang="ro-RO" sz="1800" b="1" dirty="0">
                <a:solidFill>
                  <a:srgbClr val="000000"/>
                </a:solidFill>
                <a:effectLst/>
                <a:latin typeface="Times New Roman" panose="02020603050405020304" pitchFamily="18" charset="0"/>
                <a:ea typeface="Times New Roman" panose="02020603050405020304" pitchFamily="18" charset="0"/>
              </a:rPr>
              <a:t> </a:t>
            </a:r>
            <a:r>
              <a:rPr lang="ro-RO" sz="1800" dirty="0">
                <a:solidFill>
                  <a:srgbClr val="000000"/>
                </a:solidFill>
                <a:effectLst/>
                <a:latin typeface="Times New Roman" panose="02020603050405020304" pitchFamily="18" charset="0"/>
                <a:ea typeface="Times New Roman" panose="02020603050405020304" pitchFamily="18" charset="0"/>
              </a:rPr>
              <a:t>etapă de înscriere sau care nu au participat la această etapă, solicită înscrierea la o unitate de învăţământ care are locuri libere. </a:t>
            </a:r>
            <a:endParaRPr lang="en-GB" sz="1800" dirty="0">
              <a:effectLst/>
              <a:latin typeface="Times New Roman" panose="02020603050405020304" pitchFamily="18" charset="0"/>
              <a:ea typeface="Times New Roman" panose="02020603050405020304" pitchFamily="18" charset="0"/>
            </a:endParaRPr>
          </a:p>
          <a:p>
            <a:pPr marL="342900" marR="5080" lvl="0" indent="-342900" algn="just">
              <a:spcAft>
                <a:spcPts val="0"/>
              </a:spcAft>
              <a:buClr>
                <a:srgbClr val="000000"/>
              </a:buClr>
              <a:buFont typeface="Arial" panose="020B0604020202020204" pitchFamily="34" charset="0"/>
              <a:buChar char="●"/>
            </a:pPr>
            <a:r>
              <a:rPr lang="ro-RO" sz="1800" dirty="0">
                <a:solidFill>
                  <a:srgbClr val="000000"/>
                </a:solidFill>
                <a:effectLst/>
                <a:latin typeface="Noto Sans Symbols"/>
                <a:ea typeface="Noto Sans Symbols"/>
                <a:cs typeface="Noto Sans Symbols"/>
              </a:rPr>
              <a:t>Solicitarea de înscriere se va realiza și prin </a:t>
            </a:r>
            <a:r>
              <a:rPr lang="ro-RO" sz="1800" dirty="0">
                <a:solidFill>
                  <a:srgbClr val="FF0000"/>
                </a:solidFill>
                <a:effectLst/>
                <a:latin typeface="Noto Sans Symbols"/>
                <a:ea typeface="Noto Sans Symbols"/>
                <a:cs typeface="Noto Sans Symbols"/>
              </a:rPr>
              <a:t>prin email sau  sau poștă, cu confirmare de primire</a:t>
            </a:r>
            <a:r>
              <a:rPr lang="ro-RO" sz="1800" dirty="0">
                <a:solidFill>
                  <a:srgbClr val="000000"/>
                </a:solidFill>
                <a:effectLst/>
                <a:latin typeface="Noto Sans Symbols"/>
                <a:ea typeface="Noto Sans Symbols"/>
                <a:cs typeface="Noto Sans Symbols"/>
              </a:rPr>
              <a:t>.  Vor fi transmise cererea de înscriere tip și documentele aferente.</a:t>
            </a:r>
            <a:endParaRPr lang="en-GB" sz="1800" dirty="0">
              <a:effectLst/>
              <a:latin typeface="Noto Sans Symbols"/>
              <a:ea typeface="Noto Sans Symbols"/>
              <a:cs typeface="Noto Sans Symbols"/>
            </a:endParaRPr>
          </a:p>
          <a:p>
            <a:pPr marL="342900" lvl="0" indent="-342900" algn="just">
              <a:buClr>
                <a:srgbClr val="000000"/>
              </a:buClr>
              <a:buFont typeface="Arial" panose="020B0604020202020204" pitchFamily="34" charset="0"/>
              <a:buChar char="●"/>
            </a:pPr>
            <a:r>
              <a:rPr lang="ro-RO" sz="1800" dirty="0">
                <a:solidFill>
                  <a:srgbClr val="000000"/>
                </a:solidFill>
                <a:effectLst/>
                <a:latin typeface="Noto Sans Symbols"/>
                <a:ea typeface="Noto Sans Symbols"/>
                <a:cs typeface="Noto Sans Symbols"/>
              </a:rPr>
              <a:t>Toate informaţiile, declarate în cererea de solicitare a înscrierii, documentele anexate vor fi verificate de membrii comisiei de înscriere a unităţii de învăţământ. </a:t>
            </a:r>
            <a:endParaRPr lang="en-GB" sz="1800" dirty="0">
              <a:effectLst/>
              <a:latin typeface="Noto Sans Symbols"/>
              <a:ea typeface="Noto Sans Symbols"/>
              <a:cs typeface="Noto Sans Symbols"/>
            </a:endParaRPr>
          </a:p>
          <a:p>
            <a:endParaRPr lang="en-GB" dirty="0"/>
          </a:p>
        </p:txBody>
      </p:sp>
    </p:spTree>
    <p:extLst>
      <p:ext uri="{BB962C8B-B14F-4D97-AF65-F5344CB8AC3E}">
        <p14:creationId xmlns:p14="http://schemas.microsoft.com/office/powerpoint/2010/main" val="638108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D5EC9-3249-4B07-B6B8-9BE8D37874D2}"/>
              </a:ext>
            </a:extLst>
          </p:cNvPr>
          <p:cNvSpPr>
            <a:spLocks noGrp="1"/>
          </p:cNvSpPr>
          <p:nvPr>
            <p:ph type="title"/>
          </p:nvPr>
        </p:nvSpPr>
        <p:spPr/>
        <p:txBody>
          <a:bodyPr>
            <a:normAutofit/>
          </a:bodyPr>
          <a:lstStyle/>
          <a:p>
            <a:r>
              <a:rPr lang="ro-RO" sz="3000" b="1" u="sng" dirty="0">
                <a:effectLst/>
                <a:latin typeface="Times New Roman" panose="02020603050405020304" pitchFamily="18" charset="0"/>
                <a:ea typeface="Times New Roman" panose="02020603050405020304" pitchFamily="18" charset="0"/>
              </a:rPr>
              <a:t>ETAPA a II a DE ÎNSCRIERE – </a:t>
            </a:r>
            <a:r>
              <a:rPr lang="ro-RO" sz="3000" b="1" u="sng" dirty="0">
                <a:solidFill>
                  <a:srgbClr val="FF0000"/>
                </a:solidFill>
                <a:effectLst/>
                <a:latin typeface="Times New Roman" panose="02020603050405020304" pitchFamily="18" charset="0"/>
                <a:ea typeface="Times New Roman" panose="02020603050405020304" pitchFamily="18" charset="0"/>
              </a:rPr>
              <a:t>03.07-18.07.2023</a:t>
            </a:r>
            <a:endParaRPr lang="en-GB" sz="3000" dirty="0"/>
          </a:p>
        </p:txBody>
      </p:sp>
      <p:sp>
        <p:nvSpPr>
          <p:cNvPr id="3" name="Content Placeholder 2">
            <a:extLst>
              <a:ext uri="{FF2B5EF4-FFF2-40B4-BE49-F238E27FC236}">
                <a16:creationId xmlns:a16="http://schemas.microsoft.com/office/drawing/2014/main" id="{6E9A6FEA-3CA9-4F0D-A5F3-5D1C83BC0BA5}"/>
              </a:ext>
            </a:extLst>
          </p:cNvPr>
          <p:cNvSpPr>
            <a:spLocks noGrp="1"/>
          </p:cNvSpPr>
          <p:nvPr>
            <p:ph idx="1"/>
          </p:nvPr>
        </p:nvSpPr>
        <p:spPr/>
        <p:txBody>
          <a:bodyPr>
            <a:normAutofit/>
          </a:bodyPr>
          <a:lstStyle/>
          <a:p>
            <a:pPr marR="8890" indent="457200" algn="just">
              <a:tabLst>
                <a:tab pos="4493260" algn="l"/>
              </a:tabLst>
            </a:pPr>
            <a:r>
              <a:rPr lang="ro-RO" sz="1800" b="1" dirty="0">
                <a:solidFill>
                  <a:srgbClr val="000000"/>
                </a:solidFill>
                <a:effectLst/>
                <a:latin typeface="Times New Roman" panose="02020603050405020304" pitchFamily="18" charset="0"/>
                <a:ea typeface="Times New Roman" panose="02020603050405020304" pitchFamily="18" charset="0"/>
              </a:rPr>
              <a:t>În perioada 03.07 - 18.07.2023</a:t>
            </a:r>
            <a:r>
              <a:rPr lang="ro-RO" sz="1800" dirty="0">
                <a:solidFill>
                  <a:srgbClr val="000000"/>
                </a:solidFill>
                <a:effectLst/>
                <a:latin typeface="Times New Roman" panose="02020603050405020304" pitchFamily="18" charset="0"/>
                <a:ea typeface="Times New Roman" panose="02020603050405020304" pitchFamily="18" charset="0"/>
              </a:rPr>
              <a:t>, părinţii/ tutorii /reprezentanții legali ai copiilor care nu au fost cuprinşi într-o unitate de învăţământ preuniversitar </a:t>
            </a:r>
            <a:r>
              <a:rPr lang="ro-RO" sz="1800" dirty="0">
                <a:solidFill>
                  <a:srgbClr val="FF0000"/>
                </a:solidFill>
                <a:effectLst/>
                <a:latin typeface="Times New Roman" panose="02020603050405020304" pitchFamily="18" charset="0"/>
                <a:ea typeface="Times New Roman" panose="02020603050405020304" pitchFamily="18" charset="0"/>
              </a:rPr>
              <a:t>cu grupe de preșcolari și/sau antepreșcolari</a:t>
            </a:r>
            <a:r>
              <a:rPr lang="ro-RO" sz="1800" dirty="0">
                <a:solidFill>
                  <a:srgbClr val="000000"/>
                </a:solidFill>
                <a:effectLst/>
                <a:latin typeface="Times New Roman" panose="02020603050405020304" pitchFamily="18" charset="0"/>
                <a:ea typeface="Times New Roman" panose="02020603050405020304" pitchFamily="18" charset="0"/>
              </a:rPr>
              <a:t> în prima</a:t>
            </a:r>
            <a:r>
              <a:rPr lang="ro-RO" sz="1800" b="1" dirty="0">
                <a:solidFill>
                  <a:srgbClr val="000000"/>
                </a:solidFill>
                <a:effectLst/>
                <a:latin typeface="Times New Roman" panose="02020603050405020304" pitchFamily="18" charset="0"/>
                <a:ea typeface="Times New Roman" panose="02020603050405020304" pitchFamily="18" charset="0"/>
              </a:rPr>
              <a:t> </a:t>
            </a:r>
            <a:r>
              <a:rPr lang="ro-RO" sz="1800" dirty="0">
                <a:solidFill>
                  <a:srgbClr val="000000"/>
                </a:solidFill>
                <a:effectLst/>
                <a:latin typeface="Times New Roman" panose="02020603050405020304" pitchFamily="18" charset="0"/>
                <a:ea typeface="Times New Roman" panose="02020603050405020304" pitchFamily="18" charset="0"/>
              </a:rPr>
              <a:t>etapă de înscriere sau care nu au participat la această etapă, solicită înscrierea la o unitate de învăţământ care are locuri libere. </a:t>
            </a:r>
            <a:endParaRPr lang="en-GB" sz="1800" dirty="0">
              <a:effectLst/>
              <a:latin typeface="Times New Roman" panose="02020603050405020304" pitchFamily="18" charset="0"/>
              <a:ea typeface="Times New Roman" panose="02020603050405020304" pitchFamily="18" charset="0"/>
            </a:endParaRPr>
          </a:p>
          <a:p>
            <a:pPr marL="342900" marR="5080" lvl="0" indent="-342900" algn="just">
              <a:spcAft>
                <a:spcPts val="0"/>
              </a:spcAft>
              <a:buClr>
                <a:srgbClr val="000000"/>
              </a:buClr>
              <a:buFont typeface="Arial" panose="020B0604020202020204" pitchFamily="34" charset="0"/>
              <a:buChar char="●"/>
            </a:pPr>
            <a:r>
              <a:rPr lang="ro-RO" sz="1800" dirty="0">
                <a:solidFill>
                  <a:srgbClr val="000000"/>
                </a:solidFill>
                <a:effectLst/>
                <a:latin typeface="Noto Sans Symbols"/>
                <a:ea typeface="Noto Sans Symbols"/>
                <a:cs typeface="Noto Sans Symbols"/>
              </a:rPr>
              <a:t>Solicitarea de înscriere se va realiza și prin </a:t>
            </a:r>
            <a:r>
              <a:rPr lang="ro-RO" sz="1800" dirty="0">
                <a:solidFill>
                  <a:srgbClr val="FF0000"/>
                </a:solidFill>
                <a:effectLst/>
                <a:latin typeface="Noto Sans Symbols"/>
                <a:ea typeface="Noto Sans Symbols"/>
                <a:cs typeface="Noto Sans Symbols"/>
              </a:rPr>
              <a:t>prin email sau  sau poștă, cu confirmare de primire</a:t>
            </a:r>
            <a:r>
              <a:rPr lang="ro-RO" sz="1800" dirty="0">
                <a:solidFill>
                  <a:srgbClr val="000000"/>
                </a:solidFill>
                <a:effectLst/>
                <a:latin typeface="Noto Sans Symbols"/>
                <a:ea typeface="Noto Sans Symbols"/>
                <a:cs typeface="Noto Sans Symbols"/>
              </a:rPr>
              <a:t>.  Vor fi transmise cererea de înscriere tip și documentele aferente.</a:t>
            </a:r>
            <a:endParaRPr lang="en-GB" sz="1800" dirty="0">
              <a:effectLst/>
              <a:latin typeface="Noto Sans Symbols"/>
              <a:ea typeface="Noto Sans Symbols"/>
              <a:cs typeface="Noto Sans Symbols"/>
            </a:endParaRPr>
          </a:p>
          <a:p>
            <a:pPr marL="342900" lvl="0" indent="-342900" algn="just">
              <a:buClr>
                <a:srgbClr val="000000"/>
              </a:buClr>
              <a:buFont typeface="Arial" panose="020B0604020202020204" pitchFamily="34" charset="0"/>
              <a:buChar char="●"/>
            </a:pPr>
            <a:r>
              <a:rPr lang="ro-RO" sz="1800" dirty="0">
                <a:solidFill>
                  <a:srgbClr val="000000"/>
                </a:solidFill>
                <a:effectLst/>
                <a:latin typeface="Noto Sans Symbols"/>
                <a:ea typeface="Noto Sans Symbols"/>
                <a:cs typeface="Noto Sans Symbols"/>
              </a:rPr>
              <a:t>Toate informaţiile, declarate în cererea de solicitare a înscrierii, documentele anexate vor fi verificate de membrii comisiei de înscriere a unităţii de învăţământ. </a:t>
            </a:r>
            <a:endParaRPr lang="en-GB" sz="1800" dirty="0">
              <a:effectLst/>
              <a:latin typeface="Noto Sans Symbols"/>
              <a:ea typeface="Noto Sans Symbols"/>
              <a:cs typeface="Noto Sans Symbols"/>
            </a:endParaRPr>
          </a:p>
          <a:p>
            <a:pPr marL="0" indent="0" algn="just">
              <a:buNone/>
            </a:pPr>
            <a:endParaRPr lang="en-GB"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ro-RO" sz="1800" b="1" i="1" dirty="0">
                <a:solidFill>
                  <a:srgbClr val="000000"/>
                </a:solidFill>
                <a:effectLst/>
                <a:latin typeface="Times New Roman" panose="02020603050405020304" pitchFamily="18" charset="0"/>
                <a:ea typeface="Times New Roman" panose="02020603050405020304" pitchFamily="18" charset="0"/>
              </a:rPr>
              <a:t>Procesarea</a:t>
            </a:r>
            <a:r>
              <a:rPr lang="ro-RO" sz="1800" b="1" dirty="0">
                <a:solidFill>
                  <a:srgbClr val="000000"/>
                </a:solidFill>
                <a:effectLst/>
                <a:latin typeface="Times New Roman" panose="02020603050405020304" pitchFamily="18" charset="0"/>
                <a:ea typeface="Times New Roman" panose="02020603050405020304" pitchFamily="18" charset="0"/>
              </a:rPr>
              <a:t> </a:t>
            </a:r>
            <a:r>
              <a:rPr lang="ro-RO" sz="1800" b="1" i="1" dirty="0">
                <a:solidFill>
                  <a:srgbClr val="000000"/>
                </a:solidFill>
                <a:effectLst/>
                <a:latin typeface="Times New Roman" panose="02020603050405020304" pitchFamily="18" charset="0"/>
                <a:ea typeface="Times New Roman" panose="02020603050405020304" pitchFamily="18" charset="0"/>
              </a:rPr>
              <a:t>cererilor de înscriere și afișarea rezultatului 18.07.2023</a:t>
            </a:r>
            <a:endParaRPr lang="en-GB" sz="1800" dirty="0">
              <a:effectLst/>
              <a:latin typeface="Times New Roman" panose="02020603050405020304" pitchFamily="18" charset="0"/>
              <a:ea typeface="Times New Roman" panose="02020603050405020304" pitchFamily="18" charset="0"/>
            </a:endParaRPr>
          </a:p>
          <a:p>
            <a:pPr marR="8890" indent="457200" algn="just">
              <a:tabLst>
                <a:tab pos="571500" algn="l"/>
              </a:tabLst>
            </a:pPr>
            <a:r>
              <a:rPr lang="ro-RO" sz="1800" dirty="0">
                <a:effectLst/>
                <a:latin typeface="Times New Roman" panose="02020603050405020304" pitchFamily="18" charset="0"/>
                <a:ea typeface="Times New Roman" panose="02020603050405020304" pitchFamily="18" charset="0"/>
              </a:rPr>
              <a:t>După închiderea perioadei de colectare a cererilor de înscriere, în toate unităţile de învăţământ preuniversitar cu grupe de  preşcolari și/sau antepreșcolari, unde au existat locuri disponibile, comisiile de înscriere vor analiza dosarele/cererile depuse și vor afișa listele finale.</a:t>
            </a:r>
            <a:endParaRPr lang="en-GB" sz="1800" dirty="0">
              <a:effectLst/>
              <a:latin typeface="Times New Roman" panose="02020603050405020304" pitchFamily="18" charset="0"/>
              <a:ea typeface="Times New Roman" panose="02020603050405020304" pitchFamily="18" charset="0"/>
            </a:endParaRPr>
          </a:p>
          <a:p>
            <a:pPr marR="5080" algn="just"/>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020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B0482-7430-45A3-A85C-4D4D5E7BDBEE}"/>
              </a:ext>
            </a:extLst>
          </p:cNvPr>
          <p:cNvSpPr>
            <a:spLocks noGrp="1"/>
          </p:cNvSpPr>
          <p:nvPr>
            <p:ph type="title"/>
          </p:nvPr>
        </p:nvSpPr>
        <p:spPr/>
        <p:txBody>
          <a:bodyPr/>
          <a:lstStyle/>
          <a:p>
            <a:r>
              <a:rPr lang="en-GB" dirty="0"/>
              <a:t>ETAPA a II a DE ÎNSCRIERE – 03.07-18.07.2023</a:t>
            </a:r>
          </a:p>
        </p:txBody>
      </p:sp>
      <p:graphicFrame>
        <p:nvGraphicFramePr>
          <p:cNvPr id="4" name="Table 4">
            <a:extLst>
              <a:ext uri="{FF2B5EF4-FFF2-40B4-BE49-F238E27FC236}">
                <a16:creationId xmlns:a16="http://schemas.microsoft.com/office/drawing/2014/main" id="{463DCC68-4D20-40BC-B345-51518D83EA31}"/>
              </a:ext>
            </a:extLst>
          </p:cNvPr>
          <p:cNvGraphicFramePr>
            <a:graphicFrameLocks noGrp="1"/>
          </p:cNvGraphicFramePr>
          <p:nvPr>
            <p:ph idx="1"/>
            <p:extLst>
              <p:ext uri="{D42A27DB-BD31-4B8C-83A1-F6EECF244321}">
                <p14:modId xmlns:p14="http://schemas.microsoft.com/office/powerpoint/2010/main" val="2400760795"/>
              </p:ext>
            </p:extLst>
          </p:nvPr>
        </p:nvGraphicFramePr>
        <p:xfrm>
          <a:off x="838200" y="1825625"/>
          <a:ext cx="10515600" cy="4288304"/>
        </p:xfrm>
        <a:graphic>
          <a:graphicData uri="http://schemas.openxmlformats.org/drawingml/2006/table">
            <a:tbl>
              <a:tblPr firstRow="1" bandRow="1">
                <a:tableStyleId>{00A15C55-8517-42AA-B614-E9B94910E393}</a:tableStyleId>
              </a:tblPr>
              <a:tblGrid>
                <a:gridCol w="5257800">
                  <a:extLst>
                    <a:ext uri="{9D8B030D-6E8A-4147-A177-3AD203B41FA5}">
                      <a16:colId xmlns:a16="http://schemas.microsoft.com/office/drawing/2014/main" val="2074872855"/>
                    </a:ext>
                  </a:extLst>
                </a:gridCol>
                <a:gridCol w="5257800">
                  <a:extLst>
                    <a:ext uri="{9D8B030D-6E8A-4147-A177-3AD203B41FA5}">
                      <a16:colId xmlns:a16="http://schemas.microsoft.com/office/drawing/2014/main" val="3557683526"/>
                    </a:ext>
                  </a:extLst>
                </a:gridCol>
              </a:tblGrid>
              <a:tr h="2147552">
                <a:tc>
                  <a:txBody>
                    <a:bodyPr/>
                    <a:lstStyle/>
                    <a:p>
                      <a:pPr marR="111760" algn="ctr"/>
                      <a:r>
                        <a:rPr lang="ro-RO" sz="1200" b="1" u="none" strike="noStrike" dirty="0">
                          <a:solidFill>
                            <a:schemeClr val="tx1"/>
                          </a:solidFill>
                          <a:effectLst/>
                        </a:rPr>
                        <a:t> </a:t>
                      </a:r>
                      <a:endParaRPr lang="en-GB" sz="1200" dirty="0">
                        <a:solidFill>
                          <a:schemeClr val="tx1"/>
                        </a:solidFill>
                        <a:effectLst/>
                      </a:endParaRPr>
                    </a:p>
                    <a:p>
                      <a:pPr algn="ctr"/>
                      <a:r>
                        <a:rPr lang="ro-RO" sz="1200" b="1" dirty="0">
                          <a:solidFill>
                            <a:schemeClr val="tx1"/>
                          </a:solidFill>
                          <a:effectLst/>
                        </a:rPr>
                        <a:t>Faza 1</a:t>
                      </a:r>
                      <a:endParaRPr lang="en-GB" sz="1200" dirty="0">
                        <a:solidFill>
                          <a:schemeClr val="tx1"/>
                        </a:solidFill>
                        <a:effectLst/>
                      </a:endParaRPr>
                    </a:p>
                    <a:p>
                      <a:pPr algn="ctr"/>
                      <a:r>
                        <a:rPr lang="ro-RO" sz="1200" b="1" dirty="0">
                          <a:solidFill>
                            <a:schemeClr val="tx1"/>
                          </a:solidFill>
                          <a:effectLst/>
                        </a:rPr>
                        <a:t>3 – 6 iulie 2023</a:t>
                      </a:r>
                      <a:endParaRPr lang="en-GB" sz="1200" dirty="0">
                        <a:solidFill>
                          <a:schemeClr val="tx1"/>
                        </a:solidFill>
                        <a:effectLst/>
                      </a:endParaRPr>
                    </a:p>
                    <a:p>
                      <a:pPr marR="111760" algn="ctr"/>
                      <a:r>
                        <a:rPr lang="ro-RO" sz="1200" b="1" dirty="0">
                          <a:solidFill>
                            <a:schemeClr val="tx1"/>
                          </a:solidFill>
                          <a:effectLst/>
                        </a:rPr>
                        <a:t> </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ro-RO" sz="1200" b="1">
                          <a:solidFill>
                            <a:schemeClr val="tx1"/>
                          </a:solidFill>
                          <a:effectLst/>
                        </a:rPr>
                        <a:t>Colectarea și evaluarea cererilor-tip de înscriere</a:t>
                      </a:r>
                      <a:r>
                        <a:rPr lang="ro-RO" sz="1200">
                          <a:solidFill>
                            <a:schemeClr val="tx1"/>
                          </a:solidFill>
                          <a:effectLst/>
                        </a:rPr>
                        <a:t> de la unitățile de învățământ exprimate ca primă opțiune și generarea listei cererilor respinse</a:t>
                      </a:r>
                      <a:endParaRPr lang="en-GB" sz="1200">
                        <a:solidFill>
                          <a:schemeClr val="tx1"/>
                        </a:solidFill>
                        <a:effectLst/>
                      </a:endParaRPr>
                    </a:p>
                    <a:p>
                      <a:pPr marR="8890" algn="just">
                        <a:tabLst>
                          <a:tab pos="4493260" algn="l"/>
                        </a:tabLst>
                      </a:pPr>
                      <a:r>
                        <a:rPr lang="ro-RO" sz="1200" b="1">
                          <a:solidFill>
                            <a:schemeClr val="tx1"/>
                          </a:solidFill>
                          <a:effectLst/>
                        </a:rPr>
                        <a:t>Părinţii/ tutorii /reprezentanții legali ai copiilor care nu au fost cuprinşi într-o unitate de învăţământ în prima etapă de înscriere sau care nu au participat la această etapă</a:t>
                      </a:r>
                      <a:r>
                        <a:rPr lang="ro-RO" sz="1200">
                          <a:solidFill>
                            <a:schemeClr val="tx1"/>
                          </a:solidFill>
                          <a:effectLst/>
                        </a:rPr>
                        <a:t>, solicită înscrierea și prin prin email sau  sau poștă, cu confirmare de primire la o unitate de învăţământ cu grupe de nivel preşcolar și/sau antepreșcolar care are locuri libere.  </a:t>
                      </a:r>
                      <a:endParaRPr lang="en-GB" sz="1200">
                        <a:solidFill>
                          <a:schemeClr val="tx1"/>
                        </a:solidFill>
                        <a:effectLst/>
                      </a:endParaRPr>
                    </a:p>
                    <a:p>
                      <a:pPr marL="342900" marR="5080" lvl="0" indent="-342900" algn="just">
                        <a:spcAft>
                          <a:spcPts val="0"/>
                        </a:spcAft>
                        <a:buClr>
                          <a:srgbClr val="000000"/>
                        </a:buClr>
                        <a:buFont typeface="Arial" panose="020B0604020202020204" pitchFamily="34" charset="0"/>
                        <a:buChar char="●"/>
                      </a:pPr>
                      <a:r>
                        <a:rPr lang="ro-RO" sz="1200">
                          <a:solidFill>
                            <a:schemeClr val="tx1"/>
                          </a:solidFill>
                          <a:effectLst/>
                        </a:rPr>
                        <a:t>Transmiterea cererilor tip de înscriere și documentele aferente  se va realiza în intervalul orar afișat de unitatea de învățământ.   </a:t>
                      </a:r>
                      <a:endParaRPr lang="en-GB" sz="1200">
                        <a:solidFill>
                          <a:schemeClr val="tx1"/>
                        </a:solidFill>
                        <a:effectLst/>
                      </a:endParaRPr>
                    </a:p>
                    <a:p>
                      <a:pPr algn="just"/>
                      <a:r>
                        <a:rPr lang="ro-RO" sz="1200" b="1">
                          <a:solidFill>
                            <a:schemeClr val="tx1"/>
                          </a:solidFill>
                          <a:effectLst/>
                        </a:rPr>
                        <a:t>Solicitarea și validarea cererii-tip nu presupune înscrierea.</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68170673"/>
                  </a:ext>
                </a:extLst>
              </a:tr>
              <a:tr h="435476">
                <a:tc>
                  <a:txBody>
                    <a:bodyPr/>
                    <a:lstStyle/>
                    <a:p>
                      <a:pPr algn="ctr"/>
                      <a:r>
                        <a:rPr lang="ro-RO" sz="1200" b="1">
                          <a:solidFill>
                            <a:schemeClr val="tx1"/>
                          </a:solidFill>
                          <a:effectLst/>
                        </a:rPr>
                        <a:t>Faza a II-a</a:t>
                      </a:r>
                      <a:endParaRPr lang="en-GB" sz="1200">
                        <a:solidFill>
                          <a:schemeClr val="tx1"/>
                        </a:solidFill>
                        <a:effectLst/>
                      </a:endParaRPr>
                    </a:p>
                    <a:p>
                      <a:pPr algn="ctr"/>
                      <a:r>
                        <a:rPr lang="ro-RO" sz="1200" b="1">
                          <a:solidFill>
                            <a:schemeClr val="tx1"/>
                          </a:solidFill>
                          <a:effectLst/>
                        </a:rPr>
                        <a:t>7 – 12 iulie 2023</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ro-RO" sz="1200" b="1">
                          <a:solidFill>
                            <a:schemeClr val="tx1"/>
                          </a:solidFill>
                          <a:effectLst/>
                        </a:rPr>
                        <a:t>Colectarea și evaluarea cererilor-tip de înscriere respinse în Faza I</a:t>
                      </a:r>
                      <a:r>
                        <a:rPr lang="ro-RO" sz="1200">
                          <a:solidFill>
                            <a:schemeClr val="tx1"/>
                          </a:solidFill>
                          <a:effectLst/>
                        </a:rPr>
                        <a:t>, de la unitățile de învățământ exprimate ca a doua opțiune și generarea listei cererilor respinse</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8236026"/>
                  </a:ext>
                </a:extLst>
              </a:tr>
              <a:tr h="644265">
                <a:tc>
                  <a:txBody>
                    <a:bodyPr/>
                    <a:lstStyle/>
                    <a:p>
                      <a:pPr algn="ctr"/>
                      <a:r>
                        <a:rPr lang="ro-RO" sz="1200" b="1">
                          <a:solidFill>
                            <a:schemeClr val="tx1"/>
                          </a:solidFill>
                          <a:effectLst/>
                        </a:rPr>
                        <a:t>Faza a III-a</a:t>
                      </a:r>
                      <a:endParaRPr lang="en-GB" sz="1200">
                        <a:solidFill>
                          <a:schemeClr val="tx1"/>
                        </a:solidFill>
                        <a:effectLst/>
                      </a:endParaRPr>
                    </a:p>
                    <a:p>
                      <a:pPr algn="ctr"/>
                      <a:r>
                        <a:rPr lang="ro-RO" sz="1200" b="1">
                          <a:solidFill>
                            <a:schemeClr val="tx1"/>
                          </a:solidFill>
                          <a:effectLst/>
                        </a:rPr>
                        <a:t>13 – 18 iulie 2023</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R="8890"/>
                      <a:r>
                        <a:rPr lang="ro-RO" sz="1200" b="1">
                          <a:solidFill>
                            <a:schemeClr val="tx1"/>
                          </a:solidFill>
                          <a:effectLst/>
                        </a:rPr>
                        <a:t>Colectarea și evaluarea cererilor-tip de înscriere respinse în Faza a II-a</a:t>
                      </a:r>
                      <a:r>
                        <a:rPr lang="ro-RO" sz="1200">
                          <a:solidFill>
                            <a:schemeClr val="tx1"/>
                          </a:solidFill>
                          <a:effectLst/>
                        </a:rPr>
                        <a:t>, de la unitățile de învățământ exprimate ca a treia opțiune și generarea listei cererilor respinse</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64228932"/>
                  </a:ext>
                </a:extLst>
              </a:tr>
              <a:tr h="1061011">
                <a:tc>
                  <a:txBody>
                    <a:bodyPr/>
                    <a:lstStyle/>
                    <a:p>
                      <a:pPr algn="ctr"/>
                      <a:r>
                        <a:rPr lang="ro-RO" sz="1200" b="1">
                          <a:solidFill>
                            <a:schemeClr val="tx1"/>
                          </a:solidFill>
                          <a:effectLst/>
                        </a:rPr>
                        <a:t>18 iulie 2023, ora 14:00</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R="8890"/>
                      <a:r>
                        <a:rPr lang="ro-RO" sz="1200" b="1" dirty="0">
                          <a:solidFill>
                            <a:schemeClr val="tx1"/>
                          </a:solidFill>
                          <a:effectLst/>
                        </a:rPr>
                        <a:t>Afișarea rezultatului și a numărului de locuri libere rămase după a doua etapă de înscrieri</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35755271"/>
                  </a:ext>
                </a:extLst>
              </a:tr>
            </a:tbl>
          </a:graphicData>
        </a:graphic>
      </p:graphicFrame>
    </p:spTree>
    <p:extLst>
      <p:ext uri="{BB962C8B-B14F-4D97-AF65-F5344CB8AC3E}">
        <p14:creationId xmlns:p14="http://schemas.microsoft.com/office/powerpoint/2010/main" val="2537676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3DF0-25B6-40B7-9EA6-CC83B4B3D17C}"/>
              </a:ext>
            </a:extLst>
          </p:cNvPr>
          <p:cNvSpPr>
            <a:spLocks noGrp="1"/>
          </p:cNvSpPr>
          <p:nvPr>
            <p:ph type="title"/>
          </p:nvPr>
        </p:nvSpPr>
        <p:spPr/>
        <p:txBody>
          <a:bodyPr/>
          <a:lstStyle/>
          <a:p>
            <a:r>
              <a:rPr lang="ro-RO" sz="1800" b="1" u="sng" dirty="0">
                <a:solidFill>
                  <a:srgbClr val="00B050"/>
                </a:solidFill>
                <a:effectLst/>
                <a:latin typeface="Times New Roman" panose="02020603050405020304" pitchFamily="18" charset="0"/>
                <a:ea typeface="Times New Roman" panose="02020603050405020304" pitchFamily="18" charset="0"/>
              </a:rPr>
              <a:t>ETAPA DE AJUSTĂRI – 20.08-30.08.2023</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EB8900C-F77E-4847-8D7C-7DD8224B2C75}"/>
              </a:ext>
            </a:extLst>
          </p:cNvPr>
          <p:cNvSpPr>
            <a:spLocks noGrp="1"/>
          </p:cNvSpPr>
          <p:nvPr>
            <p:ph idx="1"/>
          </p:nvPr>
        </p:nvSpPr>
        <p:spPr/>
        <p:txBody>
          <a:bodyPr>
            <a:normAutofit lnSpcReduction="10000"/>
          </a:bodyPr>
          <a:lstStyle/>
          <a:p>
            <a:pPr marR="5080" algn="just"/>
            <a:r>
              <a:rPr lang="ro-RO" sz="1800" b="1" dirty="0">
                <a:effectLst/>
                <a:latin typeface="Times New Roman" panose="02020603050405020304" pitchFamily="18" charset="0"/>
                <a:ea typeface="Times New Roman" panose="02020603050405020304" pitchFamily="18" charset="0"/>
              </a:rPr>
              <a:t>Numai în cadrul acestei etape, după cuprinderea tuturor copiilor care împlinesc vârsta de 3 ani la data de 31.08.2023  și după cuprinderea solicitărilor pentru grupa mare și mijlocie, vor putea fi înscriși, în limita locurilor disponibile, și copii cu vârstă cuprinsă între 2 și 3 ani.</a:t>
            </a:r>
            <a:endParaRPr lang="en-GB" sz="1800" dirty="0">
              <a:effectLst/>
              <a:latin typeface="Times New Roman" panose="02020603050405020304" pitchFamily="18" charset="0"/>
              <a:ea typeface="Times New Roman" panose="02020603050405020304" pitchFamily="18" charset="0"/>
            </a:endParaRPr>
          </a:p>
          <a:p>
            <a:pPr algn="ctr">
              <a:lnSpc>
                <a:spcPct val="115000"/>
              </a:lnSpc>
            </a:pPr>
            <a:r>
              <a:rPr lang="ro-RO" sz="1800" b="1" dirty="0">
                <a:solidFill>
                  <a:srgbClr val="00B050"/>
                </a:solidFill>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indent="114300" algn="just"/>
            <a:r>
              <a:rPr lang="ro-RO" sz="1800" dirty="0">
                <a:solidFill>
                  <a:srgbClr val="00B050"/>
                </a:solidFill>
                <a:effectLst/>
                <a:latin typeface="Times New Roman" panose="02020603050405020304" pitchFamily="18" charset="0"/>
                <a:ea typeface="Times New Roman" panose="02020603050405020304" pitchFamily="18" charset="0"/>
              </a:rPr>
              <a:t>În această etapă se realizează înscrierea copiilor care nu au fost înscriși în primele două etape din lipsă de locuri sau din diferite alte motive sau care nu au participat la primele două etape, pe locurile rămase libere în urma derulării celei de-a doua etape a înscrierilor, pe baza unei proceduri specifice elaborate de ISJ/ISMB și pe baza dosarelor depuse de părinți la inspectoratul școlar. La această etapă au acces următoarele categorii de copii:</a:t>
            </a:r>
            <a:endParaRPr lang="en-GB" sz="18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0"/>
              </a:spcAft>
              <a:buFont typeface="Palatino Linotype" panose="02040502050505030304" pitchFamily="18" charset="0"/>
              <a:buChar char="-"/>
            </a:pPr>
            <a:r>
              <a:rPr lang="ro-RO" sz="1800" dirty="0">
                <a:solidFill>
                  <a:srgbClr val="00B050"/>
                </a:solidFill>
                <a:effectLst/>
                <a:latin typeface="Times New Roman" panose="02020603050405020304" pitchFamily="18" charset="0"/>
                <a:ea typeface="Noto Sans Symbols"/>
                <a:cs typeface="Noto Sans Symbols"/>
              </a:rPr>
              <a:t>copiii care au rămas nerepartizați după derularea celor două etape anterioare, cu prioritate cei de 4 ani și de 5 ani;</a:t>
            </a:r>
            <a:endParaRPr lang="en-GB" sz="1800" dirty="0">
              <a:effectLst/>
              <a:latin typeface="Times New Roman" panose="02020603050405020304" pitchFamily="18" charset="0"/>
              <a:ea typeface="Noto Sans Symbols"/>
              <a:cs typeface="Noto Sans Symbols"/>
            </a:endParaRPr>
          </a:p>
          <a:p>
            <a:pPr marL="342900" lvl="0" indent="-342900" algn="just">
              <a:spcBef>
                <a:spcPts val="600"/>
              </a:spcBef>
              <a:spcAft>
                <a:spcPts val="0"/>
              </a:spcAft>
              <a:buFont typeface="Palatino Linotype" panose="02040502050505030304" pitchFamily="18" charset="0"/>
              <a:buChar char="-"/>
            </a:pPr>
            <a:r>
              <a:rPr lang="ro-RO" sz="1800" dirty="0">
                <a:solidFill>
                  <a:srgbClr val="00B050"/>
                </a:solidFill>
                <a:effectLst/>
                <a:latin typeface="Times New Roman" panose="02020603050405020304" pitchFamily="18" charset="0"/>
                <a:ea typeface="Noto Sans Symbols"/>
                <a:cs typeface="Noto Sans Symbols"/>
              </a:rPr>
              <a:t>copiii care au solicitat înscrierea în clasa pregătitoare din învățământul primar și nu au fost admiși ca urmare a avizului negativ al CJRAE/CMBRAE;</a:t>
            </a:r>
            <a:endParaRPr lang="en-GB" sz="1800" dirty="0">
              <a:effectLst/>
              <a:latin typeface="Times New Roman" panose="02020603050405020304" pitchFamily="18" charset="0"/>
              <a:ea typeface="Noto Sans Symbols"/>
              <a:cs typeface="Noto Sans Symbols"/>
            </a:endParaRPr>
          </a:p>
          <a:p>
            <a:r>
              <a:rPr lang="ro-RO" sz="1800" dirty="0">
                <a:solidFill>
                  <a:srgbClr val="00B050"/>
                </a:solidFill>
                <a:effectLst/>
                <a:latin typeface="Times New Roman" panose="02020603050405020304" pitchFamily="18" charset="0"/>
                <a:ea typeface="Noto Sans Symbols"/>
                <a:cs typeface="Noto Sans Symbols"/>
              </a:rPr>
              <a:t>copiii de peste 2 ani care solicită înscrierea în învățământul preșcolar, cu respectarea prevederilor art.23 alin (1^1) din Legea educației naționale nr.1/2011, cu modificările și completările ulterioare.</a:t>
            </a:r>
            <a:endParaRPr lang="en-GB" sz="1800" dirty="0">
              <a:effectLst/>
              <a:latin typeface="Times New Roman" panose="02020603050405020304" pitchFamily="18" charset="0"/>
              <a:ea typeface="Noto Sans Symbols"/>
              <a:cs typeface="Noto Sans Symbols"/>
            </a:endParaRPr>
          </a:p>
          <a:p>
            <a:pPr marL="0" indent="0">
              <a:buNone/>
            </a:pPr>
            <a:endParaRPr lang="en-GB" dirty="0"/>
          </a:p>
        </p:txBody>
      </p:sp>
    </p:spTree>
    <p:extLst>
      <p:ext uri="{BB962C8B-B14F-4D97-AF65-F5344CB8AC3E}">
        <p14:creationId xmlns:p14="http://schemas.microsoft.com/office/powerpoint/2010/main" val="290949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6BA2F-108D-4C83-A23B-7963D6CD6616}"/>
              </a:ext>
            </a:extLst>
          </p:cNvPr>
          <p:cNvSpPr>
            <a:spLocks noGrp="1"/>
          </p:cNvSpPr>
          <p:nvPr>
            <p:ph type="title"/>
          </p:nvPr>
        </p:nvSpPr>
        <p:spPr/>
        <p:txBody>
          <a:bodyPr/>
          <a:lstStyle/>
          <a:p>
            <a:pPr algn="ctr"/>
            <a:r>
              <a:rPr lang="ro-RO" dirty="0"/>
              <a:t>LEGISLAȚIE REÎNSCRIERI/ÎNSCRIERI</a:t>
            </a:r>
            <a:endParaRPr lang="en-GB" dirty="0"/>
          </a:p>
        </p:txBody>
      </p:sp>
      <p:sp>
        <p:nvSpPr>
          <p:cNvPr id="3" name="Content Placeholder 2">
            <a:extLst>
              <a:ext uri="{FF2B5EF4-FFF2-40B4-BE49-F238E27FC236}">
                <a16:creationId xmlns:a16="http://schemas.microsoft.com/office/drawing/2014/main" id="{5A90B3C5-009A-4207-BA28-E4381244D274}"/>
              </a:ext>
            </a:extLst>
          </p:cNvPr>
          <p:cNvSpPr>
            <a:spLocks noGrp="1"/>
          </p:cNvSpPr>
          <p:nvPr>
            <p:ph idx="1"/>
          </p:nvPr>
        </p:nvSpPr>
        <p:spPr/>
        <p:txBody>
          <a:bodyPr/>
          <a:lstStyle/>
          <a:p>
            <a:pPr marL="342900" marR="4445" lvl="0" indent="-342900" algn="just">
              <a:spcAft>
                <a:spcPts val="0"/>
              </a:spcAft>
              <a:buClr>
                <a:srgbClr val="000000"/>
              </a:buClr>
              <a:buFont typeface="Arial" panose="020B0604020202020204" pitchFamily="34" charset="0"/>
              <a:buChar char="▪"/>
            </a:pPr>
            <a:r>
              <a:rPr lang="ro-RO" sz="1800" dirty="0">
                <a:solidFill>
                  <a:srgbClr val="000000"/>
                </a:solidFill>
                <a:effectLst/>
                <a:latin typeface="Noto Sans Symbols"/>
                <a:ea typeface="Noto Sans Symbols"/>
                <a:cs typeface="Noto Sans Symbols"/>
              </a:rPr>
              <a:t>Legea Educației Naționale nr. 1/2011, cu modificările și completările ulterioare</a:t>
            </a:r>
            <a:r>
              <a:rPr lang="ro-RO" sz="1800" b="1" i="1" u="sng" dirty="0">
                <a:solidFill>
                  <a:srgbClr val="000000"/>
                </a:solidFill>
                <a:effectLst/>
                <a:latin typeface="Noto Sans Symbols"/>
                <a:ea typeface="Noto Sans Symbols"/>
                <a:cs typeface="Noto Sans Symbols"/>
              </a:rPr>
              <a:t>;</a:t>
            </a:r>
            <a:endParaRPr lang="en-GB" sz="1800" dirty="0">
              <a:effectLst/>
              <a:latin typeface="Noto Sans Symbols"/>
              <a:ea typeface="Noto Sans Symbols"/>
              <a:cs typeface="Noto Sans Symbols"/>
            </a:endParaRPr>
          </a:p>
          <a:p>
            <a:pPr marL="342900" marR="4445" lvl="0" indent="-342900" algn="just">
              <a:spcAft>
                <a:spcPts val="0"/>
              </a:spcAft>
              <a:buClr>
                <a:srgbClr val="000000"/>
              </a:buClr>
              <a:buFont typeface="Arial" panose="020B0604020202020204" pitchFamily="34" charset="0"/>
              <a:buChar char="▪"/>
            </a:pPr>
            <a:r>
              <a:rPr lang="ro-RO" sz="1800" dirty="0">
                <a:effectLst/>
                <a:latin typeface="Noto Sans Symbols"/>
                <a:ea typeface="Noto Sans Symbols"/>
                <a:cs typeface="Noto Sans Symbols"/>
              </a:rPr>
              <a:t>Regulamentul de organizare și funcționare a unităților de învățământ preuniversitar, aprobat prin </a:t>
            </a:r>
            <a:r>
              <a:rPr lang="ro-RO" sz="1800" dirty="0">
                <a:solidFill>
                  <a:srgbClr val="FF0000"/>
                </a:solidFill>
                <a:effectLst/>
                <a:latin typeface="Noto Sans Symbols"/>
                <a:ea typeface="Noto Sans Symbols"/>
                <a:cs typeface="Noto Sans Symbols"/>
              </a:rPr>
              <a:t>OME nr. 4183/04.07.2022</a:t>
            </a:r>
            <a:r>
              <a:rPr lang="ro-RO" sz="1800" dirty="0">
                <a:effectLst/>
                <a:latin typeface="Noto Sans Symbols"/>
                <a:ea typeface="Noto Sans Symbols"/>
                <a:cs typeface="Noto Sans Symbols"/>
              </a:rPr>
              <a:t>,</a:t>
            </a:r>
            <a:r>
              <a:rPr lang="ro-RO" sz="1800" b="1" dirty="0">
                <a:effectLst/>
                <a:latin typeface="Arial" panose="020B0604020202020204" pitchFamily="34" charset="0"/>
                <a:ea typeface="Arial" panose="020B0604020202020204" pitchFamily="34" charset="0"/>
                <a:cs typeface="Noto Sans Symbols"/>
              </a:rPr>
              <a:t> </a:t>
            </a:r>
            <a:r>
              <a:rPr lang="ro-RO" sz="1800" dirty="0">
                <a:effectLst/>
                <a:latin typeface="Noto Sans Symbols"/>
                <a:ea typeface="Noto Sans Symbols"/>
                <a:cs typeface="Noto Sans Symbols"/>
              </a:rPr>
              <a:t>cu modificările și completările ulterioare;</a:t>
            </a:r>
            <a:endParaRPr lang="en-GB" sz="1800" dirty="0">
              <a:effectLst/>
              <a:latin typeface="Noto Sans Symbols"/>
              <a:ea typeface="Noto Sans Symbols"/>
              <a:cs typeface="Noto Sans Symbols"/>
            </a:endParaRPr>
          </a:p>
          <a:p>
            <a:pPr marL="342900" marR="4445" lvl="0" indent="-342900" algn="just">
              <a:spcAft>
                <a:spcPts val="0"/>
              </a:spcAft>
              <a:buClr>
                <a:srgbClr val="000000"/>
              </a:buClr>
              <a:buFont typeface="Arial" panose="020B0604020202020204" pitchFamily="34" charset="0"/>
              <a:buChar char="▪"/>
            </a:pPr>
            <a:r>
              <a:rPr lang="ro-RO" sz="1800" dirty="0">
                <a:solidFill>
                  <a:srgbClr val="00B050"/>
                </a:solidFill>
                <a:effectLst/>
                <a:latin typeface="Noto Sans Symbols"/>
                <a:ea typeface="Noto Sans Symbols"/>
                <a:cs typeface="Noto Sans Symbols"/>
              </a:rPr>
              <a:t>Regulamentul de organizare și funcționare a învățământului preșcolar, aprobat prin Ordinul Ministrului Educației nr. 4462/07.09.2000; </a:t>
            </a:r>
            <a:endParaRPr lang="en-GB" sz="1800" dirty="0">
              <a:effectLst/>
              <a:latin typeface="Noto Sans Symbols"/>
              <a:ea typeface="Noto Sans Symbols"/>
              <a:cs typeface="Noto Sans Symbols"/>
            </a:endParaRPr>
          </a:p>
          <a:p>
            <a:pPr marL="342900" marR="4445" lvl="0" indent="-342900" algn="just">
              <a:spcAft>
                <a:spcPts val="0"/>
              </a:spcAft>
              <a:buClr>
                <a:srgbClr val="000000"/>
              </a:buClr>
              <a:buFont typeface="Arial" panose="020B0604020202020204" pitchFamily="34" charset="0"/>
              <a:buChar char="▪"/>
            </a:pPr>
            <a:r>
              <a:rPr lang="ro-RO" sz="1800" dirty="0">
                <a:solidFill>
                  <a:srgbClr val="FF0000"/>
                </a:solidFill>
                <a:effectLst/>
                <a:latin typeface="Noto Sans Symbols"/>
                <a:ea typeface="Noto Sans Symbols"/>
                <a:cs typeface="Noto Sans Symbols"/>
              </a:rPr>
              <a:t> Ordinul ME nr. </a:t>
            </a:r>
            <a:r>
              <a:rPr lang="ro-RO" sz="1800" dirty="0">
                <a:solidFill>
                  <a:srgbClr val="00B050"/>
                </a:solidFill>
                <a:effectLst/>
                <a:latin typeface="Noto Sans Symbols"/>
                <a:ea typeface="Noto Sans Symbols"/>
                <a:cs typeface="Noto Sans Symbols"/>
              </a:rPr>
              <a:t>4319/26.05.2023 </a:t>
            </a:r>
            <a:r>
              <a:rPr lang="ro-RO" sz="1800" dirty="0">
                <a:solidFill>
                  <a:srgbClr val="FF0000"/>
                </a:solidFill>
                <a:effectLst/>
                <a:latin typeface="Noto Sans Symbols"/>
                <a:ea typeface="Noto Sans Symbols"/>
                <a:cs typeface="Noto Sans Symbols"/>
              </a:rPr>
              <a:t>privind aprobarea Metodologiei-cadru de înscriere a copiilor în unități de învățământ preuniversitar cu personalitate juridică cu grupe de nivel preșcolar și/sau antepreșcolar și în servicii de educație timpurie complementare</a:t>
            </a:r>
            <a:endParaRPr lang="en-GB" sz="1800" dirty="0">
              <a:effectLst/>
              <a:latin typeface="Noto Sans Symbols"/>
              <a:ea typeface="Noto Sans Symbols"/>
              <a:cs typeface="Noto Sans Symbols"/>
            </a:endParaRPr>
          </a:p>
          <a:p>
            <a:endParaRPr lang="en-GB" dirty="0"/>
          </a:p>
        </p:txBody>
      </p:sp>
    </p:spTree>
    <p:extLst>
      <p:ext uri="{BB962C8B-B14F-4D97-AF65-F5344CB8AC3E}">
        <p14:creationId xmlns:p14="http://schemas.microsoft.com/office/powerpoint/2010/main" val="324977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30ECF-91B3-48E8-B06A-062564757F7E}"/>
              </a:ext>
            </a:extLst>
          </p:cNvPr>
          <p:cNvSpPr>
            <a:spLocks noGrp="1"/>
          </p:cNvSpPr>
          <p:nvPr>
            <p:ph type="title"/>
          </p:nvPr>
        </p:nvSpPr>
        <p:spPr/>
        <p:txBody>
          <a:bodyPr>
            <a:normAutofit fontScale="90000"/>
          </a:bodyPr>
          <a:lstStyle/>
          <a:p>
            <a:r>
              <a:rPr lang="ro-RO" sz="3100" dirty="0">
                <a:effectLst/>
                <a:latin typeface="Times New Roman" panose="02020603050405020304" pitchFamily="18" charset="0"/>
                <a:ea typeface="Times New Roman" panose="02020603050405020304" pitchFamily="18" charset="0"/>
              </a:rPr>
              <a:t>Pentru asigurarea transparenţei procesului de reînscriere/înscriere, conducerile unităţilor de învăţământ vor afișa, la loc vizibil</a:t>
            </a:r>
            <a:r>
              <a:rPr lang="ro-RO" sz="3100" b="1" i="1" dirty="0">
                <a:effectLst/>
                <a:latin typeface="Times New Roman" panose="02020603050405020304" pitchFamily="18" charset="0"/>
                <a:ea typeface="Times New Roman" panose="02020603050405020304" pitchFamily="18" charset="0"/>
              </a:rPr>
              <a:t> </a:t>
            </a:r>
            <a:r>
              <a:rPr lang="ro-RO" sz="3100" dirty="0">
                <a:effectLst/>
                <a:latin typeface="Times New Roman" panose="02020603050405020304" pitchFamily="18" charset="0"/>
                <a:ea typeface="Times New Roman" panose="02020603050405020304" pitchFamily="18" charset="0"/>
              </a:rPr>
              <a:t>și pe site-ul unității (în măsura în care există), următoarele informaţii:</a:t>
            </a:r>
            <a:br>
              <a:rPr lang="en-GB" sz="2700" dirty="0">
                <a:effectLst/>
                <a:latin typeface="Times New Roman" panose="02020603050405020304" pitchFamily="18" charset="0"/>
                <a:ea typeface="Times New Roman" panose="02020603050405020304" pitchFamily="18" charset="0"/>
              </a:rPr>
            </a:br>
            <a:endParaRPr lang="en-GB" sz="2700" dirty="0"/>
          </a:p>
        </p:txBody>
      </p:sp>
      <p:sp>
        <p:nvSpPr>
          <p:cNvPr id="3" name="Content Placeholder 2">
            <a:extLst>
              <a:ext uri="{FF2B5EF4-FFF2-40B4-BE49-F238E27FC236}">
                <a16:creationId xmlns:a16="http://schemas.microsoft.com/office/drawing/2014/main" id="{4217282E-D68C-430F-8824-50A58495BED8}"/>
              </a:ext>
            </a:extLst>
          </p:cNvPr>
          <p:cNvSpPr>
            <a:spLocks noGrp="1"/>
          </p:cNvSpPr>
          <p:nvPr>
            <p:ph idx="1"/>
          </p:nvPr>
        </p:nvSpPr>
        <p:spPr/>
        <p:txBody>
          <a:bodyPr>
            <a:normAutofit/>
          </a:bodyPr>
          <a:lstStyle/>
          <a:p>
            <a:pPr marL="342900" lvl="0" indent="-342900" algn="just">
              <a:buClr>
                <a:srgbClr val="000000"/>
              </a:buClr>
              <a:buFont typeface="Arial" panose="020B0604020202020204" pitchFamily="34" charset="0"/>
              <a:buChar char="●"/>
              <a:tabLst>
                <a:tab pos="457200" algn="l"/>
              </a:tabLst>
            </a:pPr>
            <a:r>
              <a:rPr lang="ro-RO" sz="1800" dirty="0">
                <a:effectLst/>
                <a:latin typeface="Noto Sans Symbols"/>
                <a:ea typeface="Noto Sans Symbols"/>
                <a:cs typeface="Noto Sans Symbols"/>
              </a:rPr>
              <a:t>capacitatea instituției (număr de copii pentru care a fost proiectată); </a:t>
            </a:r>
            <a:endParaRPr lang="en-GB" sz="1800" dirty="0">
              <a:effectLst/>
              <a:latin typeface="Noto Sans Symbols"/>
              <a:ea typeface="Noto Sans Symbols"/>
              <a:cs typeface="Noto Sans Symbols"/>
            </a:endParaRPr>
          </a:p>
          <a:p>
            <a:pPr marL="342900" lvl="0" indent="-342900" algn="just">
              <a:buClr>
                <a:srgbClr val="000000"/>
              </a:buClr>
              <a:buFont typeface="Arial" panose="020B0604020202020204" pitchFamily="34" charset="0"/>
              <a:buChar char="●"/>
              <a:tabLst>
                <a:tab pos="457200" algn="l"/>
              </a:tabLst>
            </a:pPr>
            <a:r>
              <a:rPr lang="ro-RO" sz="1800" dirty="0">
                <a:effectLst/>
                <a:latin typeface="Noto Sans Symbols"/>
                <a:ea typeface="Noto Sans Symbols"/>
                <a:cs typeface="Noto Sans Symbols"/>
              </a:rPr>
              <a:t>numărul de locuri aprobat prin planul de şcolarizare pentru anul şcolar 2023-2024 (pe grupe de vârstă: mică, mijlocie, mare), avându-se în vedere efectivele formaţiunilor de studiu,  prevăzute la art. 63 alin. (1) lit.b) din Legea educaţiei naţionale nr. 1/2011, cu modificările şi completările ulterioare; </a:t>
            </a:r>
            <a:endParaRPr lang="en-GB" sz="1800" dirty="0">
              <a:effectLst/>
              <a:latin typeface="Noto Sans Symbols"/>
              <a:ea typeface="Noto Sans Symbols"/>
              <a:cs typeface="Noto Sans Symbols"/>
            </a:endParaRPr>
          </a:p>
          <a:p>
            <a:pPr marL="342900" lvl="0" indent="-342900" algn="just">
              <a:buClr>
                <a:srgbClr val="000000"/>
              </a:buClr>
              <a:buFont typeface="Arial" panose="020B0604020202020204" pitchFamily="34" charset="0"/>
              <a:buChar char="●"/>
              <a:tabLst>
                <a:tab pos="457200" algn="l"/>
              </a:tabLst>
            </a:pPr>
            <a:r>
              <a:rPr lang="ro-RO" sz="1800" dirty="0">
                <a:solidFill>
                  <a:srgbClr val="00B050"/>
                </a:solidFill>
                <a:effectLst/>
                <a:latin typeface="Noto Sans Symbols"/>
                <a:ea typeface="Noto Sans Symbols"/>
                <a:cs typeface="Noto Sans Symbols"/>
              </a:rPr>
              <a:t>programul de depunere a dosarului, în format letric, pentru reînscriere/înscriere, stabilit de conducerea unităţii de învăţământ;</a:t>
            </a:r>
            <a:endParaRPr lang="en-GB" sz="1800" dirty="0">
              <a:effectLst/>
              <a:latin typeface="Noto Sans Symbols"/>
              <a:ea typeface="Noto Sans Symbols"/>
              <a:cs typeface="Noto Sans Symbols"/>
            </a:endParaRPr>
          </a:p>
          <a:p>
            <a:pPr marL="342900" lvl="0" indent="-342900" algn="just">
              <a:buClr>
                <a:srgbClr val="000000"/>
              </a:buClr>
              <a:buFont typeface="Arial" panose="020B0604020202020204" pitchFamily="34" charset="0"/>
              <a:buChar char="●"/>
              <a:tabLst>
                <a:tab pos="457200" algn="l"/>
              </a:tabLst>
            </a:pPr>
            <a:r>
              <a:rPr lang="ro-RO" sz="1800" dirty="0">
                <a:solidFill>
                  <a:srgbClr val="000000"/>
                </a:solidFill>
                <a:effectLst/>
                <a:latin typeface="Noto Sans Symbols"/>
                <a:ea typeface="Noto Sans Symbols"/>
                <a:cs typeface="Noto Sans Symbols"/>
              </a:rPr>
              <a:t>programul pentru validarea </a:t>
            </a:r>
            <a:r>
              <a:rPr lang="ro-RO" sz="1800" dirty="0">
                <a:solidFill>
                  <a:srgbClr val="00B050"/>
                </a:solidFill>
                <a:effectLst/>
                <a:latin typeface="Noto Sans Symbols"/>
                <a:ea typeface="Noto Sans Symbols"/>
                <a:cs typeface="Noto Sans Symbols"/>
              </a:rPr>
              <a:t>cererilor transmise prin e-mail sau prin poștă, cu confirmare de primire, în vederea înscrierii preșcolarilor sau copiilor de vârstă antepreșcolară;</a:t>
            </a:r>
            <a:endParaRPr lang="en-GB" sz="1800" dirty="0">
              <a:effectLst/>
              <a:latin typeface="Noto Sans Symbols"/>
              <a:ea typeface="Noto Sans Symbols"/>
              <a:cs typeface="Noto Sans Symbols"/>
            </a:endParaRPr>
          </a:p>
          <a:p>
            <a:pPr marL="342900" lvl="0" indent="-342900" algn="just">
              <a:buFont typeface="Arial" panose="020B0604020202020204" pitchFamily="34" charset="0"/>
              <a:buChar char="●"/>
              <a:tabLst>
                <a:tab pos="457200" algn="l"/>
              </a:tabLst>
            </a:pPr>
            <a:r>
              <a:rPr lang="ro-RO" sz="1800" dirty="0">
                <a:solidFill>
                  <a:srgbClr val="000000"/>
                </a:solidFill>
                <a:effectLst/>
                <a:latin typeface="Noto Sans Symbols"/>
                <a:ea typeface="Noto Sans Symbols"/>
                <a:cs typeface="Noto Sans Symbols"/>
              </a:rPr>
              <a:t>criteriile generale şi criteriile specifice pentru înscrierea copiilor;</a:t>
            </a:r>
            <a:endParaRPr lang="en-GB" sz="1800" dirty="0">
              <a:effectLst/>
              <a:latin typeface="Noto Sans Symbols"/>
              <a:ea typeface="Noto Sans Symbols"/>
              <a:cs typeface="Noto Sans Symbols"/>
            </a:endParaRPr>
          </a:p>
          <a:p>
            <a:pPr marL="342900" lvl="0" indent="-342900" algn="just">
              <a:buFont typeface="Arial" panose="020B0604020202020204" pitchFamily="34" charset="0"/>
              <a:buChar char="●"/>
              <a:tabLst>
                <a:tab pos="457200" algn="l"/>
              </a:tabLst>
            </a:pPr>
            <a:r>
              <a:rPr lang="ro-RO" sz="1800" dirty="0">
                <a:solidFill>
                  <a:srgbClr val="000000"/>
                </a:solidFill>
                <a:effectLst/>
                <a:latin typeface="Noto Sans Symbols"/>
                <a:ea typeface="Noto Sans Symbols"/>
                <a:cs typeface="Noto Sans Symbols"/>
              </a:rPr>
              <a:t>numărul de copii reînscrişi/înscrişi zilnic (în perioada stabilită) din totalul disponibil.</a:t>
            </a:r>
            <a:endParaRPr lang="en-GB" sz="1800" dirty="0">
              <a:effectLst/>
              <a:latin typeface="Noto Sans Symbols"/>
              <a:ea typeface="Noto Sans Symbols"/>
              <a:cs typeface="Noto Sans Symbols"/>
            </a:endParaRPr>
          </a:p>
          <a:p>
            <a:pPr indent="270510" algn="just">
              <a:tabLst>
                <a:tab pos="457200" algn="l"/>
              </a:tabLst>
            </a:pPr>
            <a:r>
              <a:rPr lang="ro-RO" sz="1800" dirty="0">
                <a:solidFill>
                  <a:srgbClr val="000000"/>
                </a:solidFill>
                <a:effectLst/>
                <a:latin typeface="Times New Roman" panose="02020603050405020304" pitchFamily="18" charset="0"/>
                <a:ea typeface="Times New Roman" panose="02020603050405020304" pitchFamily="18" charset="0"/>
              </a:rPr>
              <a:t>Totodată unitățile de învățământ particular cu nivel preşcolar sau antepreșcolar vor afișa și informații privind statutul grădiniței, respectiv: autorizată să funcționeze provizoriu sau acreditată de ARACIP.</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74642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83166-6AA9-4C50-BF17-54C1603E2688}"/>
              </a:ext>
            </a:extLst>
          </p:cNvPr>
          <p:cNvSpPr>
            <a:spLocks noGrp="1"/>
          </p:cNvSpPr>
          <p:nvPr>
            <p:ph type="title"/>
          </p:nvPr>
        </p:nvSpPr>
        <p:spPr/>
        <p:txBody>
          <a:bodyPr/>
          <a:lstStyle/>
          <a:p>
            <a:r>
              <a:rPr lang="ro-RO" sz="4400" dirty="0">
                <a:effectLst/>
                <a:latin typeface="Times New Roman" panose="02020603050405020304" pitchFamily="18" charset="0"/>
                <a:ea typeface="Times New Roman" panose="02020603050405020304" pitchFamily="18" charset="0"/>
              </a:rPr>
              <a:t>Criteriile specifice de departajare</a:t>
            </a:r>
            <a:endParaRPr lang="en-GB" dirty="0"/>
          </a:p>
        </p:txBody>
      </p:sp>
      <p:sp>
        <p:nvSpPr>
          <p:cNvPr id="3" name="Content Placeholder 2">
            <a:extLst>
              <a:ext uri="{FF2B5EF4-FFF2-40B4-BE49-F238E27FC236}">
                <a16:creationId xmlns:a16="http://schemas.microsoft.com/office/drawing/2014/main" id="{D6ADB517-4432-4430-8982-CBFC6734CB88}"/>
              </a:ext>
            </a:extLst>
          </p:cNvPr>
          <p:cNvSpPr>
            <a:spLocks noGrp="1"/>
          </p:cNvSpPr>
          <p:nvPr>
            <p:ph idx="1"/>
          </p:nvPr>
        </p:nvSpPr>
        <p:spPr/>
        <p:txBody>
          <a:bodyPr/>
          <a:lstStyle/>
          <a:p>
            <a:r>
              <a:rPr lang="ro-RO" sz="1800" dirty="0">
                <a:effectLst/>
                <a:latin typeface="Times New Roman" panose="02020603050405020304" pitchFamily="18" charset="0"/>
                <a:ea typeface="Times New Roman" panose="02020603050405020304" pitchFamily="18" charset="0"/>
              </a:rPr>
              <a:t>sunt elaborate de fiecare unitate de învăţământ  </a:t>
            </a:r>
            <a:r>
              <a:rPr lang="ro-RO" sz="1800" dirty="0">
                <a:solidFill>
                  <a:srgbClr val="FF0000"/>
                </a:solidFill>
                <a:effectLst/>
                <a:latin typeface="Times New Roman" panose="02020603050405020304" pitchFamily="18" charset="0"/>
                <a:ea typeface="Times New Roman" panose="02020603050405020304" pitchFamily="18" charset="0"/>
              </a:rPr>
              <a:t>în urma consultării cadrelor didactice și a partenerilor sociali – sindicate, consiliu reprezentativ al părinților/asociația de părinți și sunt aprobate de Consiliul de administrație al unității de învățământ, după verificarea existenței unor circumstanțe discriminatorii de către consilierul juridic al inspectoratului școlar și, respectiv al primăriei în cazul unităților de învățământ antepreșcolar cu personalitate juridică pentru care aceasta are rolul de persoană juridică fondatoare și care au solicitat includerea ofertei de școlarizare în aplicația informatică utilizată pentru înscriere.  cu grupe de nivel preşcolar și/sau antepreșcolar și sunt aprobate de Consiliul de administraţie al acesteia.</a:t>
            </a:r>
            <a:endParaRPr lang="en-US" sz="1800" dirty="0">
              <a:solidFill>
                <a:srgbClr val="FF0000"/>
              </a:solidFill>
              <a:effectLst/>
              <a:latin typeface="Times New Roman" panose="02020603050405020304" pitchFamily="18" charset="0"/>
              <a:ea typeface="Times New Roman" panose="02020603050405020304" pitchFamily="18" charset="0"/>
            </a:endParaRPr>
          </a:p>
          <a:p>
            <a:r>
              <a:rPr lang="en-US" sz="1800" dirty="0">
                <a:solidFill>
                  <a:srgbClr val="FF0000"/>
                </a:solidFill>
                <a:latin typeface="Times New Roman" panose="02020603050405020304" pitchFamily="18" charset="0"/>
                <a:ea typeface="Times New Roman" panose="02020603050405020304" pitchFamily="18" charset="0"/>
              </a:rPr>
              <a:t>Se </a:t>
            </a:r>
            <a:r>
              <a:rPr lang="en-US" sz="1800" dirty="0" err="1">
                <a:solidFill>
                  <a:srgbClr val="FF0000"/>
                </a:solidFill>
                <a:latin typeface="Times New Roman" panose="02020603050405020304" pitchFamily="18" charset="0"/>
                <a:ea typeface="Times New Roman" panose="02020603050405020304" pitchFamily="18" charset="0"/>
              </a:rPr>
              <a:t>vor</a:t>
            </a:r>
            <a:r>
              <a:rPr lang="en-US" sz="1800" dirty="0">
                <a:solidFill>
                  <a:srgbClr val="FF0000"/>
                </a:solidFill>
                <a:latin typeface="Times New Roman" panose="02020603050405020304" pitchFamily="18" charset="0"/>
                <a:ea typeface="Times New Roman" panose="02020603050405020304" pitchFamily="18" charset="0"/>
              </a:rPr>
              <a:t> </a:t>
            </a:r>
            <a:r>
              <a:rPr lang="ro-RO" sz="1800" dirty="0">
                <a:solidFill>
                  <a:srgbClr val="FF0000"/>
                </a:solidFill>
                <a:latin typeface="Times New Roman" panose="02020603050405020304" pitchFamily="18" charset="0"/>
                <a:ea typeface="Times New Roman" panose="02020603050405020304" pitchFamily="18" charset="0"/>
              </a:rPr>
              <a:t>afișa la sediul unității, pe site</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92684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96C58-18A9-4D2D-8211-8E98902D5929}"/>
              </a:ext>
            </a:extLst>
          </p:cNvPr>
          <p:cNvSpPr>
            <a:spLocks noGrp="1"/>
          </p:cNvSpPr>
          <p:nvPr>
            <p:ph type="title"/>
          </p:nvPr>
        </p:nvSpPr>
        <p:spPr/>
        <p:txBody>
          <a:bodyPr>
            <a:normAutofit fontScale="90000"/>
          </a:bodyPr>
          <a:lstStyle/>
          <a:p>
            <a:r>
              <a:rPr lang="ro-RO" sz="4400" b="1" dirty="0">
                <a:effectLst/>
                <a:latin typeface="Times New Roman" panose="02020603050405020304" pitchFamily="18" charset="0"/>
                <a:ea typeface="Times New Roman" panose="02020603050405020304" pitchFamily="18" charset="0"/>
              </a:rPr>
              <a:t> </a:t>
            </a:r>
            <a:r>
              <a:rPr lang="it-IT" sz="4400" dirty="0"/>
              <a:t>REÎNSCRIEREA COPIILOR PREŞCOLARI/ANTEPREȘCOLARI   06.06-14.06.2023</a:t>
            </a:r>
            <a:endParaRPr lang="en-GB" dirty="0"/>
          </a:p>
        </p:txBody>
      </p:sp>
      <p:sp>
        <p:nvSpPr>
          <p:cNvPr id="3" name="Content Placeholder 2">
            <a:extLst>
              <a:ext uri="{FF2B5EF4-FFF2-40B4-BE49-F238E27FC236}">
                <a16:creationId xmlns:a16="http://schemas.microsoft.com/office/drawing/2014/main" id="{E9BBFA73-59A0-46FF-B47A-D4D91DBAD87C}"/>
              </a:ext>
            </a:extLst>
          </p:cNvPr>
          <p:cNvSpPr>
            <a:spLocks noGrp="1"/>
          </p:cNvSpPr>
          <p:nvPr>
            <p:ph idx="1"/>
          </p:nvPr>
        </p:nvSpPr>
        <p:spPr/>
        <p:txBody>
          <a:bodyPr>
            <a:normAutofit fontScale="92500" lnSpcReduction="20000"/>
          </a:bodyPr>
          <a:lstStyle/>
          <a:p>
            <a:pPr indent="114300" algn="just"/>
            <a:r>
              <a:rPr lang="ro-RO" sz="1800" dirty="0">
                <a:effectLst/>
                <a:latin typeface="Times New Roman" panose="02020603050405020304" pitchFamily="18" charset="0"/>
                <a:ea typeface="Times New Roman" panose="02020603050405020304" pitchFamily="18" charset="0"/>
              </a:rPr>
              <a:t>copiilor care frecventează o </a:t>
            </a:r>
            <a:r>
              <a:rPr lang="ro-RO" sz="1800" dirty="0">
                <a:effectLst/>
                <a:latin typeface="Times New Roman" panose="02020603050405020304" pitchFamily="18" charset="0"/>
                <a:ea typeface="Palatino Linotype" panose="02040502050505030304" pitchFamily="18" charset="0"/>
              </a:rPr>
              <a:t>unitate de învățământ preuniversitar cu personalitate juridică cu grupe de nivel preșcolar și/sau antepreșcolar de stat</a:t>
            </a:r>
            <a:r>
              <a:rPr lang="ro-RO" sz="1800" dirty="0">
                <a:effectLst/>
                <a:latin typeface="Times New Roman" panose="02020603050405020304" pitchFamily="18" charset="0"/>
                <a:ea typeface="Times New Roman" panose="02020603050405020304" pitchFamily="18" charset="0"/>
              </a:rPr>
              <a:t> în anul şcolar 2022-2023 şi urmează să o frecventeze în anul şcolar 2023-2024, va avea loc </a:t>
            </a:r>
            <a:r>
              <a:rPr lang="ro-RO" sz="1800" b="1" u="sng" dirty="0">
                <a:effectLst/>
                <a:latin typeface="Times New Roman" panose="02020603050405020304" pitchFamily="18" charset="0"/>
                <a:ea typeface="Times New Roman" panose="02020603050405020304" pitchFamily="18" charset="0"/>
              </a:rPr>
              <a:t>în perioada 06.06.2023 - 14.06.2023 ora 12:00.</a:t>
            </a:r>
            <a:endParaRPr lang="en-GB"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ro-RO" sz="1800" dirty="0">
                <a:effectLst/>
                <a:latin typeface="Calibri" panose="020F0502020204030204" pitchFamily="34" charset="0"/>
                <a:ea typeface="Calibri" panose="020F0502020204030204" pitchFamily="34" charset="0"/>
                <a:cs typeface="Calibri" panose="020F0502020204030204" pitchFamily="34" charset="0"/>
              </a:rPr>
              <a:t>Orarul reînscrierilor va fi stabilit de către conducerea unităţii de învăţământ şi va fi afişat, la loc vizibil, în fiecare unitate, pentru informarea părinţilor şi a publicului interesat, inclusiv pe site-ul acesteia (dacă există).</a:t>
            </a:r>
          </a:p>
          <a:p>
            <a:pPr marL="342900" lvl="0" indent="-342900" algn="just">
              <a:buFont typeface="Symbol" panose="05050102010706020507" pitchFamily="18" charset="2"/>
              <a:buChar char="-"/>
            </a:pPr>
            <a:r>
              <a:rPr lang="ro-RO" sz="1800" dirty="0">
                <a:effectLst/>
                <a:latin typeface="Calibri" panose="020F0502020204030204" pitchFamily="34" charset="0"/>
                <a:ea typeface="Calibri" panose="020F0502020204030204" pitchFamily="34" charset="0"/>
                <a:cs typeface="Calibri" panose="020F0502020204030204" pitchFamily="34" charset="0"/>
              </a:rPr>
              <a:t>Completarea dosarului: </a:t>
            </a:r>
            <a:r>
              <a:rPr lang="ro-RO" sz="1800" b="1" dirty="0">
                <a:effectLst/>
                <a:latin typeface="Calibri" panose="020F0502020204030204" pitchFamily="34" charset="0"/>
                <a:ea typeface="Calibri" panose="020F0502020204030204" pitchFamily="34" charset="0"/>
                <a:cs typeface="Calibri" panose="020F0502020204030204" pitchFamily="34" charset="0"/>
              </a:rPr>
              <a:t>cerere de reînscriere </a:t>
            </a:r>
            <a:r>
              <a:rPr lang="ro-RO" sz="18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(Anexa nr. 3)</a:t>
            </a:r>
            <a:r>
              <a:rPr lang="ro-RO" sz="1800" b="1" dirty="0">
                <a:effectLst/>
                <a:latin typeface="Calibri" panose="020F0502020204030204" pitchFamily="34" charset="0"/>
                <a:ea typeface="Calibri" panose="020F0502020204030204" pitchFamily="34" charset="0"/>
                <a:cs typeface="Calibri" panose="020F0502020204030204" pitchFamily="34" charset="0"/>
              </a:rPr>
              <a:t>, aviz ISMB pentru copiii care nu vor fi înscriși la clasa pregătitoare, în anul școlar 2023-2024, din motive medicale și declarație-acord de reînscriere la unitate semnată de ambii părinți/tutore/reprezentant legal (Anexa </a:t>
            </a:r>
            <a:r>
              <a:rPr lang="ro-RO" sz="18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nr. 2).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457200" algn="just"/>
            <a:r>
              <a:rPr lang="ro-RO" sz="1800" dirty="0">
                <a:solidFill>
                  <a:srgbClr val="00B050"/>
                </a:solidFill>
                <a:effectLst/>
                <a:latin typeface="Times New Roman" panose="02020603050405020304" pitchFamily="18" charset="0"/>
                <a:ea typeface="Times New Roman" panose="02020603050405020304" pitchFamily="18" charset="0"/>
              </a:rPr>
              <a:t>Cererea de reînscriere poate fi personalizată, în funcție de particularitățile unității de învățământ, cu aprobarea Consiliului de administrație al unității.</a:t>
            </a:r>
            <a:endParaRPr lang="en-GB"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ro-RO" sz="1800" dirty="0">
                <a:effectLst/>
                <a:latin typeface="Calibri" panose="020F0502020204030204" pitchFamily="34" charset="0"/>
                <a:ea typeface="Calibri" panose="020F0502020204030204" pitchFamily="34" charset="0"/>
                <a:cs typeface="Calibri" panose="020F0502020204030204" pitchFamily="34" charset="0"/>
              </a:rPr>
              <a:t>Reînscrierile se pot efectua și prin </a:t>
            </a:r>
            <a:r>
              <a:rPr lang="ro-RO"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prin email sau poștă, cu confirmare de primire</a:t>
            </a:r>
            <a:r>
              <a:rPr lang="ro-RO" sz="1800" dirty="0">
                <a:effectLst/>
                <a:latin typeface="Calibri" panose="020F0502020204030204" pitchFamily="34" charset="0"/>
                <a:ea typeface="Calibri" panose="020F0502020204030204" pitchFamily="34" charset="0"/>
                <a:cs typeface="Calibri" panose="020F0502020204030204" pitchFamily="34" charset="0"/>
              </a:rPr>
              <a:t>.</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Symbol" panose="05050102010706020507" pitchFamily="18" charset="2"/>
              <a:buChar char="-"/>
            </a:pPr>
            <a:r>
              <a:rPr lang="ro-RO" sz="1800" dirty="0">
                <a:effectLst/>
                <a:latin typeface="Calibri" panose="020F0502020204030204" pitchFamily="34" charset="0"/>
                <a:ea typeface="Calibri" panose="020F0502020204030204" pitchFamily="34" charset="0"/>
                <a:cs typeface="Calibri" panose="020F0502020204030204" pitchFamily="34" charset="0"/>
              </a:rPr>
              <a:t>Un copil va fi reînscris la grupa corespunzătoare vârstei, dar nu poate fi reînscris la un tip/formațiune de studiu inferior celui la care este asociat.</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Symbol" panose="05050102010706020507" pitchFamily="18" charset="2"/>
              <a:buChar char="-"/>
            </a:pPr>
            <a:r>
              <a:rPr lang="ro-RO"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Reînscrierea se face cu prioritate pentru copiii din grupa mare </a:t>
            </a:r>
            <a:r>
              <a:rPr lang="ro-RO" sz="18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și grupa mijlocie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Symbol" panose="05050102010706020507" pitchFamily="18" charset="2"/>
              <a:buChar char="-"/>
            </a:pPr>
            <a:r>
              <a:rPr lang="ro-RO" sz="1800" b="1" dirty="0">
                <a:effectLst/>
                <a:latin typeface="Calibri" panose="020F0502020204030204" pitchFamily="34" charset="0"/>
                <a:ea typeface="Calibri" panose="020F0502020204030204" pitchFamily="34" charset="0"/>
                <a:cs typeface="Calibri" panose="020F0502020204030204" pitchFamily="34" charset="0"/>
              </a:rPr>
              <a:t>14 Iunie 2023 ora 14:00 - </a:t>
            </a:r>
            <a:r>
              <a:rPr lang="ro-RO" sz="1800" dirty="0">
                <a:effectLst/>
                <a:latin typeface="Calibri" panose="020F0502020204030204" pitchFamily="34" charset="0"/>
                <a:ea typeface="Calibri" panose="020F0502020204030204" pitchFamily="34" charset="0"/>
                <a:cs typeface="Calibri" panose="020F0502020204030204" pitchFamily="34" charset="0"/>
              </a:rPr>
              <a:t>afișarea listelor nominale ale copiilor reînscriși și a locurilor rămase libere.</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indent="0" algn="just">
              <a:buNone/>
            </a:pPr>
            <a:r>
              <a:rPr lang="ro-RO" sz="1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endParaRPr lang="en-GB" dirty="0"/>
          </a:p>
        </p:txBody>
      </p:sp>
    </p:spTree>
    <p:extLst>
      <p:ext uri="{BB962C8B-B14F-4D97-AF65-F5344CB8AC3E}">
        <p14:creationId xmlns:p14="http://schemas.microsoft.com/office/powerpoint/2010/main" val="4079826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87B57-1DC5-4ECE-B24E-B60CF40823F9}"/>
              </a:ext>
            </a:extLst>
          </p:cNvPr>
          <p:cNvSpPr>
            <a:spLocks noGrp="1"/>
          </p:cNvSpPr>
          <p:nvPr>
            <p:ph type="title"/>
          </p:nvPr>
        </p:nvSpPr>
        <p:spPr/>
        <p:txBody>
          <a:bodyPr>
            <a:normAutofit fontScale="90000"/>
          </a:bodyPr>
          <a:lstStyle/>
          <a:p>
            <a:r>
              <a:rPr lang="it-IT" sz="4400" dirty="0"/>
              <a:t>REÎNSCRIEREA COPIILOR PREŞCOLARI/ANTEPREȘCOLARI   06.06-14.06.2023</a:t>
            </a:r>
            <a:endParaRPr lang="en-GB" dirty="0"/>
          </a:p>
        </p:txBody>
      </p:sp>
      <p:sp>
        <p:nvSpPr>
          <p:cNvPr id="3" name="Content Placeholder 2">
            <a:extLst>
              <a:ext uri="{FF2B5EF4-FFF2-40B4-BE49-F238E27FC236}">
                <a16:creationId xmlns:a16="http://schemas.microsoft.com/office/drawing/2014/main" id="{B1E71024-D1B6-48D4-B139-FC51591FA7EF}"/>
              </a:ext>
            </a:extLst>
          </p:cNvPr>
          <p:cNvSpPr>
            <a:spLocks noGrp="1"/>
          </p:cNvSpPr>
          <p:nvPr>
            <p:ph idx="1"/>
          </p:nvPr>
        </p:nvSpPr>
        <p:spPr/>
        <p:txBody>
          <a:bodyPr/>
          <a:lstStyle/>
          <a:p>
            <a:r>
              <a:rPr lang="ro-RO" sz="1800" dirty="0">
                <a:solidFill>
                  <a:srgbClr val="00B050"/>
                </a:solidFill>
                <a:effectLst/>
                <a:latin typeface="Times New Roman" panose="02020603050405020304" pitchFamily="18" charset="0"/>
                <a:ea typeface="Times New Roman" panose="02020603050405020304" pitchFamily="18" charset="0"/>
              </a:rPr>
              <a:t>În limita numărului de locuri din planul de școlarizare și în baza principiului continuității în cadrul aceleiași unități, copiii din grupa mare – nivel antepreșcolar din cadrul unităților de învățământ preuniversitar cu grupe de nivel preșcolar și antepreșcolar pot fi reînscriși, la cererea părinților/reprezentanților legali, în grupa mică – nivel preșcolar din unitatea respectivă.</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852017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E8FC-6BEB-4F82-A7BB-9045A2BAA1C6}"/>
              </a:ext>
            </a:extLst>
          </p:cNvPr>
          <p:cNvSpPr>
            <a:spLocks noGrp="1"/>
          </p:cNvSpPr>
          <p:nvPr>
            <p:ph type="title"/>
          </p:nvPr>
        </p:nvSpPr>
        <p:spPr/>
        <p:txBody>
          <a:bodyPr>
            <a:normAutofit/>
          </a:bodyPr>
          <a:lstStyle/>
          <a:p>
            <a:pPr algn="ctr"/>
            <a:r>
              <a:rPr lang="it-IT" sz="3600" dirty="0"/>
              <a:t>REÎNSCRIEREA COPIILOR PREŞCOLARI/ANTEPREȘCOLARI   06.06-14.06.2023</a:t>
            </a:r>
            <a:endParaRPr lang="en-GB" sz="3600" dirty="0"/>
          </a:p>
        </p:txBody>
      </p:sp>
      <p:graphicFrame>
        <p:nvGraphicFramePr>
          <p:cNvPr id="4" name="Table 4">
            <a:extLst>
              <a:ext uri="{FF2B5EF4-FFF2-40B4-BE49-F238E27FC236}">
                <a16:creationId xmlns:a16="http://schemas.microsoft.com/office/drawing/2014/main" id="{2344C336-1589-40D6-8E4F-BFDB28D79BB1}"/>
              </a:ext>
            </a:extLst>
          </p:cNvPr>
          <p:cNvGraphicFramePr>
            <a:graphicFrameLocks noGrp="1"/>
          </p:cNvGraphicFramePr>
          <p:nvPr>
            <p:ph idx="1"/>
            <p:extLst>
              <p:ext uri="{D42A27DB-BD31-4B8C-83A1-F6EECF244321}">
                <p14:modId xmlns:p14="http://schemas.microsoft.com/office/powerpoint/2010/main" val="2867363765"/>
              </p:ext>
            </p:extLst>
          </p:nvPr>
        </p:nvGraphicFramePr>
        <p:xfrm>
          <a:off x="838200" y="1825625"/>
          <a:ext cx="10515600" cy="4458634"/>
        </p:xfrm>
        <a:graphic>
          <a:graphicData uri="http://schemas.openxmlformats.org/drawingml/2006/table">
            <a:tbl>
              <a:tblPr firstRow="1" bandRow="1">
                <a:tableStyleId>{00A15C55-8517-42AA-B614-E9B94910E393}</a:tableStyleId>
              </a:tblPr>
              <a:tblGrid>
                <a:gridCol w="5257800">
                  <a:extLst>
                    <a:ext uri="{9D8B030D-6E8A-4147-A177-3AD203B41FA5}">
                      <a16:colId xmlns:a16="http://schemas.microsoft.com/office/drawing/2014/main" val="810842535"/>
                    </a:ext>
                  </a:extLst>
                </a:gridCol>
                <a:gridCol w="5257800">
                  <a:extLst>
                    <a:ext uri="{9D8B030D-6E8A-4147-A177-3AD203B41FA5}">
                      <a16:colId xmlns:a16="http://schemas.microsoft.com/office/drawing/2014/main" val="2396778252"/>
                    </a:ext>
                  </a:extLst>
                </a:gridCol>
              </a:tblGrid>
              <a:tr h="2675180">
                <a:tc>
                  <a:txBody>
                    <a:bodyPr/>
                    <a:lstStyle/>
                    <a:p>
                      <a:pPr marR="111760" algn="ctr"/>
                      <a:r>
                        <a:rPr lang="ro-RO" sz="1200" b="1" dirty="0">
                          <a:solidFill>
                            <a:schemeClr val="tx1"/>
                          </a:solidFill>
                          <a:effectLst/>
                        </a:rPr>
                        <a:t>06 Iunie -14 Iunie 2023</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marR="18415" lvl="0" indent="-342900" algn="just">
                        <a:spcAft>
                          <a:spcPts val="0"/>
                        </a:spcAft>
                        <a:buFont typeface="Arial" panose="020B0604020202020204" pitchFamily="34" charset="0"/>
                        <a:buChar char="●"/>
                        <a:tabLst>
                          <a:tab pos="144780" algn="l"/>
                          <a:tab pos="567055" algn="l"/>
                        </a:tabLst>
                      </a:pPr>
                      <a:r>
                        <a:rPr lang="ro-RO" sz="1200" dirty="0">
                          <a:solidFill>
                            <a:schemeClr val="tx1"/>
                          </a:solidFill>
                          <a:effectLst/>
                        </a:rPr>
                        <a:t>Validarea în Consiliul de Administraţie a criteriilor specifice de departajare pentru etapa de înscriere a copiilor nou veniţi pe care grădiniţele, inclusiv cele cu grupe de antepreșcolari, le aplică atunci când sunt mai multe solicitări decât numărul de locuri.</a:t>
                      </a:r>
                      <a:endParaRPr lang="en-GB" sz="1200" dirty="0">
                        <a:solidFill>
                          <a:schemeClr val="tx1"/>
                        </a:solidFill>
                        <a:effectLst/>
                      </a:endParaRPr>
                    </a:p>
                    <a:p>
                      <a:pPr marL="342900" marR="21590" lvl="0" indent="-342900" algn="just">
                        <a:spcAft>
                          <a:spcPts val="0"/>
                        </a:spcAft>
                        <a:buFont typeface="Arial" panose="020B0604020202020204" pitchFamily="34" charset="0"/>
                        <a:buChar char="●"/>
                      </a:pPr>
                      <a:r>
                        <a:rPr lang="ro-RO" sz="1200" dirty="0">
                          <a:solidFill>
                            <a:schemeClr val="tx1"/>
                          </a:solidFill>
                          <a:effectLst/>
                        </a:rPr>
                        <a:t>Se desfăşoară etapa de reînscriere a copiilor care frecventează grădiniţa în anul şcolar 2022–2023 şi urmează să o frecventeze în anul şcolar 2023–2024. </a:t>
                      </a:r>
                      <a:endParaRPr lang="en-GB" sz="1200" dirty="0">
                        <a:solidFill>
                          <a:schemeClr val="tx1"/>
                        </a:solidFill>
                        <a:effectLst/>
                      </a:endParaRPr>
                    </a:p>
                    <a:p>
                      <a:pPr marL="342900" marR="21590" lvl="0" indent="-342900" algn="just">
                        <a:spcAft>
                          <a:spcPts val="0"/>
                        </a:spcAft>
                        <a:buFont typeface="Arial" panose="020B0604020202020204" pitchFamily="34" charset="0"/>
                        <a:buChar char="●"/>
                      </a:pPr>
                      <a:r>
                        <a:rPr lang="ro-RO" sz="1200" dirty="0">
                          <a:solidFill>
                            <a:schemeClr val="tx1"/>
                          </a:solidFill>
                          <a:effectLst/>
                        </a:rPr>
                        <a:t>Completarea dosarului: cerere de reînscriere</a:t>
                      </a:r>
                      <a:endParaRPr lang="en-GB" sz="1200" dirty="0">
                        <a:solidFill>
                          <a:schemeClr val="tx1"/>
                        </a:solidFill>
                        <a:effectLst/>
                      </a:endParaRPr>
                    </a:p>
                    <a:p>
                      <a:pPr marL="342900" marR="21590" lvl="0" indent="-342900" algn="just">
                        <a:spcAft>
                          <a:spcPts val="0"/>
                        </a:spcAft>
                        <a:buFont typeface="Arial" panose="020B0604020202020204" pitchFamily="34" charset="0"/>
                        <a:buChar char="●"/>
                      </a:pPr>
                      <a:r>
                        <a:rPr lang="ro-RO" sz="1200" dirty="0">
                          <a:solidFill>
                            <a:schemeClr val="tx1"/>
                          </a:solidFill>
                          <a:effectLst/>
                        </a:rPr>
                        <a:t>Înregistrarea copiilor reînscriși în Registrul de înscrieri al grădiniței pentru anul școlar 2023-2024.</a:t>
                      </a:r>
                      <a:endParaRPr lang="en-GB" sz="1200" dirty="0">
                        <a:solidFill>
                          <a:schemeClr val="tx1"/>
                        </a:solidFill>
                        <a:effectLst/>
                      </a:endParaRPr>
                    </a:p>
                    <a:p>
                      <a:pPr algn="just"/>
                      <a:r>
                        <a:rPr lang="ro-RO" sz="1200" b="1" dirty="0">
                          <a:solidFill>
                            <a:schemeClr val="tx1"/>
                          </a:solidFill>
                          <a:effectLst/>
                        </a:rPr>
                        <a:t>14 Iunie 2023 ora 14:00 - </a:t>
                      </a:r>
                      <a:r>
                        <a:rPr lang="ro-RO" sz="1200" dirty="0">
                          <a:solidFill>
                            <a:schemeClr val="tx1"/>
                          </a:solidFill>
                          <a:effectLst/>
                        </a:rPr>
                        <a:t>Afișarea listelor nominale ale copiilor reînscriși și a locurilor rămase libere.</a:t>
                      </a:r>
                      <a:r>
                        <a:rPr lang="ro-RO" sz="1200" b="1" dirty="0">
                          <a:solidFill>
                            <a:schemeClr val="tx1"/>
                          </a:solidFill>
                          <a:effectLst/>
                        </a:rPr>
                        <a:t> </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55780844"/>
                  </a:ext>
                </a:extLst>
              </a:tr>
              <a:tr h="668795">
                <a:tc>
                  <a:txBody>
                    <a:bodyPr/>
                    <a:lstStyle/>
                    <a:p>
                      <a:pPr marR="111760" algn="ctr"/>
                      <a:r>
                        <a:rPr lang="ro-RO" sz="1200" b="1">
                          <a:solidFill>
                            <a:schemeClr val="tx1"/>
                          </a:solidFill>
                          <a:effectLst/>
                        </a:rPr>
                        <a:t> </a:t>
                      </a:r>
                      <a:endParaRPr lang="en-GB" sz="1200">
                        <a:solidFill>
                          <a:schemeClr val="tx1"/>
                        </a:solidFill>
                        <a:effectLst/>
                      </a:endParaRPr>
                    </a:p>
                    <a:p>
                      <a:pPr marR="111760" algn="ctr"/>
                      <a:r>
                        <a:rPr lang="ro-RO" sz="1200" b="1">
                          <a:solidFill>
                            <a:schemeClr val="tx1"/>
                          </a:solidFill>
                          <a:effectLst/>
                        </a:rPr>
                        <a:t>14-16 Iunie 2023</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ro-RO" sz="1200" dirty="0">
                          <a:solidFill>
                            <a:schemeClr val="tx1"/>
                          </a:solidFill>
                          <a:effectLst/>
                        </a:rPr>
                        <a:t>Criteriile de departajare specifice vor fi transmise, în două exemplare,  spre analiză și acordarea avizului de legalitate, serviciului juridic din cadrul ISMB, prin inspectorii școlari pentru învățământ preprimar.</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37594095"/>
                  </a:ext>
                </a:extLst>
              </a:tr>
              <a:tr h="1114659">
                <a:tc>
                  <a:txBody>
                    <a:bodyPr/>
                    <a:lstStyle/>
                    <a:p>
                      <a:pPr marR="111760" algn="ctr"/>
                      <a:r>
                        <a:rPr lang="ro-RO" sz="1200" b="1">
                          <a:solidFill>
                            <a:schemeClr val="tx1"/>
                          </a:solidFill>
                          <a:effectLst/>
                        </a:rPr>
                        <a:t>14-15 Iunie 2023</a:t>
                      </a:r>
                      <a:endParaRPr lang="en-GB" sz="1200">
                        <a:solidFill>
                          <a:schemeClr val="tx1"/>
                        </a:solidFill>
                        <a:effectLst/>
                      </a:endParaRPr>
                    </a:p>
                    <a:p>
                      <a:pPr marR="111760" algn="ctr"/>
                      <a:r>
                        <a:rPr lang="ro-RO" sz="1200" b="1">
                          <a:solidFill>
                            <a:schemeClr val="tx1"/>
                          </a:solidFill>
                          <a:effectLst/>
                        </a:rPr>
                        <a:t> </a:t>
                      </a:r>
                      <a:endParaRPr lang="en-GB"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1275" algn="just"/>
                      <a:r>
                        <a:rPr lang="ro-RO" sz="1200" b="1" dirty="0">
                          <a:solidFill>
                            <a:schemeClr val="tx1"/>
                          </a:solidFill>
                          <a:effectLst/>
                        </a:rPr>
                        <a:t>Afișarea în fiecare unitate de învățământ a:</a:t>
                      </a:r>
                      <a:endParaRPr lang="en-GB" sz="1200" dirty="0">
                        <a:solidFill>
                          <a:schemeClr val="tx1"/>
                        </a:solidFill>
                        <a:effectLst/>
                      </a:endParaRPr>
                    </a:p>
                    <a:p>
                      <a:pPr marL="342900" marR="41275" lvl="0" indent="-342900">
                        <a:spcAft>
                          <a:spcPts val="0"/>
                        </a:spcAft>
                        <a:buClr>
                          <a:srgbClr val="000000"/>
                        </a:buClr>
                        <a:buFont typeface="Arial" panose="020B0604020202020204" pitchFamily="34" charset="0"/>
                        <a:buChar char="●"/>
                      </a:pPr>
                      <a:r>
                        <a:rPr lang="ro-RO" sz="1200" dirty="0">
                          <a:solidFill>
                            <a:schemeClr val="tx1"/>
                          </a:solidFill>
                          <a:effectLst/>
                        </a:rPr>
                        <a:t>orarului pentru primirea solicitărilor</a:t>
                      </a:r>
                      <a:endParaRPr lang="en-GB" sz="1200" dirty="0">
                        <a:solidFill>
                          <a:schemeClr val="tx1"/>
                        </a:solidFill>
                        <a:effectLst/>
                      </a:endParaRPr>
                    </a:p>
                    <a:p>
                      <a:pPr marL="342900" marR="41275" lvl="0" indent="-342900">
                        <a:spcAft>
                          <a:spcPts val="0"/>
                        </a:spcAft>
                        <a:buClr>
                          <a:srgbClr val="000000"/>
                        </a:buClr>
                        <a:buFont typeface="Arial" panose="020B0604020202020204" pitchFamily="34" charset="0"/>
                        <a:buChar char="●"/>
                      </a:pPr>
                      <a:r>
                        <a:rPr lang="ro-RO" sz="1200" dirty="0">
                          <a:solidFill>
                            <a:schemeClr val="tx1"/>
                          </a:solidFill>
                          <a:effectLst/>
                        </a:rPr>
                        <a:t>documentelor necesare înscrierii</a:t>
                      </a:r>
                      <a:r>
                        <a:rPr lang="ro-RO" sz="1200" b="1" u="sng" strike="sngStrike" dirty="0">
                          <a:solidFill>
                            <a:schemeClr val="tx1"/>
                          </a:solidFill>
                          <a:effectLst/>
                        </a:rPr>
                        <a:t> </a:t>
                      </a:r>
                      <a:endParaRPr lang="en-GB" sz="1200" dirty="0">
                        <a:solidFill>
                          <a:schemeClr val="tx1"/>
                        </a:solidFill>
                        <a:effectLst/>
                      </a:endParaRPr>
                    </a:p>
                    <a:p>
                      <a:pPr marL="342900" marR="41275" lvl="0" indent="-342900">
                        <a:spcAft>
                          <a:spcPts val="0"/>
                        </a:spcAft>
                        <a:buClr>
                          <a:srgbClr val="000000"/>
                        </a:buClr>
                        <a:buFont typeface="Arial" panose="020B0604020202020204" pitchFamily="34" charset="0"/>
                        <a:buChar char="●"/>
                      </a:pPr>
                      <a:r>
                        <a:rPr lang="ro-RO" sz="1200" dirty="0">
                          <a:solidFill>
                            <a:schemeClr val="tx1"/>
                          </a:solidFill>
                          <a:effectLst/>
                        </a:rPr>
                        <a:t>criteriilor generale și specifice de departajare a locurilor rămase libere</a:t>
                      </a:r>
                      <a:endParaRPr lang="en-GB" sz="1200" dirty="0">
                        <a:solidFill>
                          <a:schemeClr val="tx1"/>
                        </a:solidFill>
                        <a:effectLst/>
                      </a:endParaRPr>
                    </a:p>
                    <a:p>
                      <a:pPr marL="342900" marR="41275" lvl="0" indent="-342900">
                        <a:spcAft>
                          <a:spcPts val="0"/>
                        </a:spcAft>
                        <a:buClr>
                          <a:srgbClr val="000000"/>
                        </a:buClr>
                        <a:buFont typeface="Arial" panose="020B0604020202020204" pitchFamily="34" charset="0"/>
                        <a:buChar char="●"/>
                      </a:pPr>
                      <a:r>
                        <a:rPr lang="ro-RO" sz="1200" dirty="0">
                          <a:solidFill>
                            <a:schemeClr val="tx1"/>
                          </a:solidFill>
                          <a:effectLst/>
                        </a:rPr>
                        <a:t>locurile disponibile după etapa de reînscriere</a:t>
                      </a:r>
                      <a:endParaRPr lang="en-GB" sz="1200" dirty="0">
                        <a:solidFill>
                          <a:schemeClr val="tx1"/>
                        </a:solidFill>
                        <a:effectLst/>
                        <a:latin typeface="Noto Sans Symbols"/>
                        <a:ea typeface="Noto Sans Symbols"/>
                        <a:cs typeface="Noto Sans Symbols"/>
                      </a:endParaRPr>
                    </a:p>
                  </a:txBody>
                  <a:tcPr marL="68580" marR="68580" marT="0" marB="0"/>
                </a:tc>
                <a:extLst>
                  <a:ext uri="{0D108BD9-81ED-4DB2-BD59-A6C34878D82A}">
                    <a16:rowId xmlns:a16="http://schemas.microsoft.com/office/drawing/2014/main" val="2102024566"/>
                  </a:ext>
                </a:extLst>
              </a:tr>
            </a:tbl>
          </a:graphicData>
        </a:graphic>
      </p:graphicFrame>
    </p:spTree>
    <p:extLst>
      <p:ext uri="{BB962C8B-B14F-4D97-AF65-F5344CB8AC3E}">
        <p14:creationId xmlns:p14="http://schemas.microsoft.com/office/powerpoint/2010/main" val="161786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33A0F-614E-456C-85AF-6C41794CBB9B}"/>
              </a:ext>
            </a:extLst>
          </p:cNvPr>
          <p:cNvSpPr>
            <a:spLocks noGrp="1"/>
          </p:cNvSpPr>
          <p:nvPr>
            <p:ph type="ctrTitle" idx="4294967295"/>
          </p:nvPr>
        </p:nvSpPr>
        <p:spPr>
          <a:xfrm>
            <a:off x="1443318" y="2235200"/>
            <a:ext cx="9144000" cy="2387600"/>
          </a:xfrm>
        </p:spPr>
        <p:txBody>
          <a:bodyPr/>
          <a:lstStyle/>
          <a:p>
            <a:r>
              <a:rPr lang="ro-RO" sz="1800" b="1" dirty="0">
                <a:solidFill>
                  <a:srgbClr val="00B050"/>
                </a:solidFill>
                <a:effectLst/>
                <a:latin typeface="Times New Roman" panose="02020603050405020304" pitchFamily="18" charset="0"/>
                <a:ea typeface="Times New Roman" panose="02020603050405020304" pitchFamily="18" charset="0"/>
              </a:rPr>
              <a:t>Unităţile de învăţământ preuniversitar cu grupe de preșcolari și/sau antepreșcolari, care nu mai au locuri disponibile după etapa de reînscriere, nu pot primi cereri- tip de înscriere pentru etapa I.</a:t>
            </a:r>
            <a:br>
              <a:rPr lang="en-GB" sz="1800" dirty="0">
                <a:effectLst/>
                <a:latin typeface="Times New Roman" panose="02020603050405020304" pitchFamily="18" charset="0"/>
                <a:ea typeface="Times New Roman" panose="02020603050405020304" pitchFamily="18" charset="0"/>
              </a:rPr>
            </a:br>
            <a:endParaRPr lang="en-GB" dirty="0"/>
          </a:p>
        </p:txBody>
      </p:sp>
    </p:spTree>
    <p:extLst>
      <p:ext uri="{BB962C8B-B14F-4D97-AF65-F5344CB8AC3E}">
        <p14:creationId xmlns:p14="http://schemas.microsoft.com/office/powerpoint/2010/main" val="254897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BD0C-ED36-45A9-B6A0-AC87D9D99D3B}"/>
              </a:ext>
            </a:extLst>
          </p:cNvPr>
          <p:cNvSpPr>
            <a:spLocks noGrp="1"/>
          </p:cNvSpPr>
          <p:nvPr>
            <p:ph type="title"/>
          </p:nvPr>
        </p:nvSpPr>
        <p:spPr/>
        <p:txBody>
          <a:bodyPr/>
          <a:lstStyle/>
          <a:p>
            <a:r>
              <a:rPr lang="ro-RO" dirty="0"/>
              <a:t>ÎNSCRIEREA COPIILOR NOU VENIȚI</a:t>
            </a:r>
            <a:endParaRPr lang="en-GB" dirty="0"/>
          </a:p>
        </p:txBody>
      </p:sp>
      <p:sp>
        <p:nvSpPr>
          <p:cNvPr id="3" name="Content Placeholder 2">
            <a:extLst>
              <a:ext uri="{FF2B5EF4-FFF2-40B4-BE49-F238E27FC236}">
                <a16:creationId xmlns:a16="http://schemas.microsoft.com/office/drawing/2014/main" id="{33508B4E-0B07-42E6-82B1-D0B27FE1D765}"/>
              </a:ext>
            </a:extLst>
          </p:cNvPr>
          <p:cNvSpPr>
            <a:spLocks noGrp="1"/>
          </p:cNvSpPr>
          <p:nvPr>
            <p:ph idx="1"/>
          </p:nvPr>
        </p:nvSpPr>
        <p:spPr/>
        <p:txBody>
          <a:bodyPr/>
          <a:lstStyle/>
          <a:p>
            <a:r>
              <a:rPr lang="ro-RO" sz="1800" dirty="0">
                <a:effectLst/>
                <a:latin typeface="Times New Roman" panose="02020603050405020304" pitchFamily="18" charset="0"/>
                <a:ea typeface="Times New Roman" panose="02020603050405020304" pitchFamily="18" charset="0"/>
              </a:rPr>
              <a:t>Ocuparea locurilor libere, după finalizarea etapei de reînscriere, se va face în ordinea descrescătoare a grupelor de vârstă, respectiv: </a:t>
            </a:r>
          </a:p>
          <a:p>
            <a:pPr>
              <a:buFontTx/>
              <a:buChar char="-"/>
            </a:pPr>
            <a:r>
              <a:rPr lang="ro-RO" sz="1800" dirty="0">
                <a:effectLst/>
                <a:latin typeface="Times New Roman" panose="02020603050405020304" pitchFamily="18" charset="0"/>
                <a:ea typeface="Times New Roman" panose="02020603050405020304" pitchFamily="18" charset="0"/>
              </a:rPr>
              <a:t>grupa mare (de regulă, copii de 5 ani, împliniți la 31.08.2023), </a:t>
            </a:r>
          </a:p>
          <a:p>
            <a:pPr>
              <a:buFontTx/>
              <a:buChar char="-"/>
            </a:pPr>
            <a:r>
              <a:rPr lang="ro-RO" sz="1800" dirty="0">
                <a:effectLst/>
                <a:latin typeface="Times New Roman" panose="02020603050405020304" pitchFamily="18" charset="0"/>
                <a:ea typeface="Times New Roman" panose="02020603050405020304" pitchFamily="18" charset="0"/>
              </a:rPr>
              <a:t>grupa mijlocie (de regulă, copii de 4 ani, împliniți la 31.08.2023) </a:t>
            </a:r>
          </a:p>
          <a:p>
            <a:pPr>
              <a:buFontTx/>
              <a:buChar char="-"/>
            </a:pPr>
            <a:r>
              <a:rPr lang="ro-RO" sz="1800" dirty="0">
                <a:effectLst/>
                <a:latin typeface="Times New Roman" panose="02020603050405020304" pitchFamily="18" charset="0"/>
                <a:ea typeface="Times New Roman" panose="02020603050405020304" pitchFamily="18" charset="0"/>
              </a:rPr>
              <a:t>grupa mică (de regulă, copii de 3 ani, împliniți la 31.08.2023), </a:t>
            </a:r>
          </a:p>
          <a:p>
            <a:pPr>
              <a:buFontTx/>
              <a:buChar char="-"/>
            </a:pPr>
            <a:r>
              <a:rPr lang="ro-RO" sz="1800" dirty="0">
                <a:effectLst/>
                <a:latin typeface="Times New Roman" panose="02020603050405020304" pitchFamily="18" charset="0"/>
                <a:ea typeface="Times New Roman" panose="02020603050405020304" pitchFamily="18" charset="0"/>
              </a:rPr>
              <a:t>pentru nive</a:t>
            </a:r>
            <a:r>
              <a:rPr lang="ro-RO" sz="1800" dirty="0">
                <a:solidFill>
                  <a:srgbClr val="FF0000"/>
                </a:solidFill>
                <a:effectLst/>
                <a:latin typeface="Times New Roman" panose="02020603050405020304" pitchFamily="18" charset="0"/>
                <a:ea typeface="Times New Roman" panose="02020603050405020304" pitchFamily="18" charset="0"/>
              </a:rPr>
              <a:t>lul antepreșcolar copiii  care au  vârsta de 2 ani împliniți până la sfârșitul anului calendaristic în curs. </a:t>
            </a:r>
          </a:p>
          <a:p>
            <a:r>
              <a:rPr lang="ro-RO" sz="1800" dirty="0">
                <a:effectLst/>
                <a:latin typeface="Times New Roman" panose="02020603050405020304" pitchFamily="18" charset="0"/>
                <a:ea typeface="Times New Roman" panose="02020603050405020304" pitchFamily="18" charset="0"/>
              </a:rPr>
              <a:t>Prin excepție, conform art 1 alin. (1.1) din Legea nr. 185/2020 pentru modificarea și completarea Legii educației naționale nr. 1/2011, în </a:t>
            </a:r>
            <a:r>
              <a:rPr lang="ro-RO" sz="1800" dirty="0">
                <a:solidFill>
                  <a:srgbClr val="FF0000"/>
                </a:solidFill>
                <a:effectLst/>
                <a:latin typeface="Times New Roman" panose="02020603050405020304" pitchFamily="18" charset="0"/>
                <a:ea typeface="Times New Roman" panose="02020603050405020304" pitchFamily="18" charset="0"/>
              </a:rPr>
              <a:t>etapa de ajustări</a:t>
            </a:r>
            <a:r>
              <a:rPr lang="ro-RO" sz="1800" dirty="0">
                <a:effectLst/>
                <a:latin typeface="Times New Roman" panose="02020603050405020304" pitchFamily="18" charset="0"/>
                <a:ea typeface="Times New Roman" panose="02020603050405020304" pitchFamily="18" charset="0"/>
              </a:rPr>
              <a:t>, vor putea fi înscriși în învățământul preșcolar și copiii cu vârsta de minimum 2 ani, </a:t>
            </a:r>
            <a:r>
              <a:rPr lang="ro-RO" sz="1800" b="1" dirty="0">
                <a:effectLst/>
                <a:latin typeface="Times New Roman" panose="02020603050405020304" pitchFamily="18" charset="0"/>
                <a:ea typeface="Times New Roman" panose="02020603050405020304" pitchFamily="18" charset="0"/>
              </a:rPr>
              <a:t>în limita locurilor disponibile și după cuprinderea cu prioritate a solicitărilor pentru grupa mare și mijlocie, respectiv a celor pentru copiii care împlinesc vârsta de 3 ani la 31.08.2023.</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442459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2772</Words>
  <Application>Microsoft Office PowerPoint</Application>
  <PresentationFormat>Ecran lat</PresentationFormat>
  <Paragraphs>135</Paragraphs>
  <Slides>19</Slides>
  <Notes>1</Notes>
  <HiddenSlides>0</HiddenSlides>
  <MMClips>0</MMClips>
  <ScaleCrop>false</ScaleCrop>
  <HeadingPairs>
    <vt:vector size="4" baseType="variant">
      <vt:variant>
        <vt:lpstr>Temă</vt:lpstr>
      </vt:variant>
      <vt:variant>
        <vt:i4>1</vt:i4>
      </vt:variant>
      <vt:variant>
        <vt:lpstr>Titluri diapozitive</vt:lpstr>
      </vt:variant>
      <vt:variant>
        <vt:i4>19</vt:i4>
      </vt:variant>
    </vt:vector>
  </HeadingPairs>
  <TitlesOfParts>
    <vt:vector size="20" baseType="lpstr">
      <vt:lpstr>Office Theme</vt:lpstr>
      <vt:lpstr>METODOLOGIE-CADRU DE ÎNSCRIERE A COPIILOR ANTEPREȘCOLARI ȘI PREȘCOLARI ÎN UNITĂȚI DE ÎNVĂȚĂMÂNT CU PERSONALITATE JURIDICĂ CU GRUPE DE NIVEL PREȘCOLAR ȘI/SAU ANTEPREȘCOLAR ȘI ÎN SERVICIILE DE EDUCAȚIE TIMPURIE COMPLEMENTARE </vt:lpstr>
      <vt:lpstr>LEGISLAȚIE REÎNSCRIERI/ÎNSCRIERI</vt:lpstr>
      <vt:lpstr>Pentru asigurarea transparenţei procesului de reînscriere/înscriere, conducerile unităţilor de învăţământ vor afișa, la loc vizibil și pe site-ul unității (în măsura în care există), următoarele informaţii: </vt:lpstr>
      <vt:lpstr>Criteriile specifice de departajare</vt:lpstr>
      <vt:lpstr> REÎNSCRIEREA COPIILOR PREŞCOLARI/ANTEPREȘCOLARI   06.06-14.06.2023</vt:lpstr>
      <vt:lpstr>REÎNSCRIEREA COPIILOR PREŞCOLARI/ANTEPREȘCOLARI   06.06-14.06.2023</vt:lpstr>
      <vt:lpstr>REÎNSCRIEREA COPIILOR PREŞCOLARI/ANTEPREȘCOLARI   06.06-14.06.2023</vt:lpstr>
      <vt:lpstr>Unităţile de învăţământ preuniversitar cu grupe de preșcolari și/sau antepreșcolari, care nu mai au locuri disponibile după etapa de reînscriere, nu pot primi cereri- tip de înscriere pentru etapa I. </vt:lpstr>
      <vt:lpstr>ÎNSCRIEREA COPIILOR NOU VENIȚI</vt:lpstr>
      <vt:lpstr>ÎNSCRIEREA COPIILOR NOU VENIȚI</vt:lpstr>
      <vt:lpstr>  ETAPA I - DE ÎNSCRIERE  15.06 - 30.06.2023   Colectarea și evaluarea cererilor de înscriere 15.06-30.06.2023 </vt:lpstr>
      <vt:lpstr>Documente necesare înscrierii, depuse de părinte/tutore/reprezentantul legal la unitatea de învăţământ</vt:lpstr>
      <vt:lpstr>Prezentare PowerPoint</vt:lpstr>
      <vt:lpstr>Prezentare PowerPoint</vt:lpstr>
      <vt:lpstr>ETAPA I - DE ÎNSCRIERE  15.06 - 30.06.2023</vt:lpstr>
      <vt:lpstr>ETAPA a II a DE ÎNSCRIERE – 03.07-18.07.2023   </vt:lpstr>
      <vt:lpstr>ETAPA a II a DE ÎNSCRIERE – 03.07-18.07.2023</vt:lpstr>
      <vt:lpstr>ETAPA a II a DE ÎNSCRIERE – 03.07-18.07.2023</vt:lpstr>
      <vt:lpstr>ETAPA DE AJUSTĂRI – 20.08-30.08.2023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METODOLOGIE-CADRU DE ÎNSCRIERE A COPIILOR ANTEPREȘCOLARI ȘI PREȘCOLARI ÎN UNITĂȚI DE ÎNVĂȚĂMÂNT CU PERSONALITATE JURIDICĂ CU GRUPE DE NIVEL PREȘCOLAR ȘI/SAU ANTEPREȘCOLAR ȘI ÎN SERVICIILE DE EDUCAȚIE TIMPURIE COMPLEMENTARE </dc:title>
  <dc:creator>EDUCATOARE</dc:creator>
  <cp:lastModifiedBy>Stoican Dorin</cp:lastModifiedBy>
  <cp:revision>11</cp:revision>
  <dcterms:created xsi:type="dcterms:W3CDTF">2023-06-09T06:05:46Z</dcterms:created>
  <dcterms:modified xsi:type="dcterms:W3CDTF">2023-06-13T07:39:15Z</dcterms:modified>
</cp:coreProperties>
</file>